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1" r:id="rId4"/>
    <p:sldId id="263" r:id="rId5"/>
    <p:sldId id="260" r:id="rId6"/>
    <p:sldId id="266" r:id="rId7"/>
    <p:sldId id="267" r:id="rId8"/>
    <p:sldId id="268" r:id="rId9"/>
    <p:sldId id="277" r:id="rId10"/>
    <p:sldId id="279" r:id="rId11"/>
    <p:sldId id="280" r:id="rId12"/>
    <p:sldId id="278" r:id="rId13"/>
    <p:sldId id="281" r:id="rId14"/>
    <p:sldId id="276" r:id="rId15"/>
  </p:sldIdLst>
  <p:sldSz cx="9144000" cy="6858000" type="screen4x3"/>
  <p:notesSz cx="6788150" cy="99234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5465">
          <p15:clr>
            <a:srgbClr val="A4A3A4"/>
          </p15:clr>
        </p15:guide>
        <p15:guide id="3" pos="2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75" autoAdjust="0"/>
    <p:restoredTop sz="84221" autoAdjust="0"/>
  </p:normalViewPr>
  <p:slideViewPr>
    <p:cSldViewPr showGuides="1">
      <p:cViewPr varScale="1">
        <p:scale>
          <a:sx n="110" d="100"/>
          <a:sy n="110" d="100"/>
        </p:scale>
        <p:origin x="1266" y="78"/>
      </p:cViewPr>
      <p:guideLst>
        <p:guide orient="horz" pos="981"/>
        <p:guide pos="5465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3126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5049" y="2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431F0DFD-E55A-4894-B60B-DBCA232F8D87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5571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5049" y="9425571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8854E31E-2FD8-40D2-8C2F-29D5373C1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1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049" y="2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D348BDB6-29E9-4916-BB5D-81E02EC760C4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5571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049" y="9425571"/>
            <a:ext cx="2941532" cy="496173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9C8B9D51-0986-46D5-9BE4-022CEB3C8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8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290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 defTabSz="914210">
              <a:buFontTx/>
              <a:buChar char="-"/>
              <a:defRPr/>
            </a:pPr>
            <a:r>
              <a:rPr lang="de-DE" dirty="0" err="1" smtClean="0"/>
              <a:t>we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managing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CMS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UL;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workshops</a:t>
            </a:r>
            <a:r>
              <a:rPr lang="de-DE" baseline="0" dirty="0" smtClean="0"/>
              <a:t>, e.g.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management</a:t>
            </a:r>
            <a:r>
              <a:rPr lang="de-DE" baseline="0" dirty="0" smtClean="0"/>
              <a:t> plan</a:t>
            </a:r>
          </a:p>
          <a:p>
            <a:pPr marL="171414" indent="-171414" defTabSz="914210">
              <a:buFontTx/>
              <a:buChar char="-"/>
              <a:defRPr/>
            </a:pPr>
            <a:r>
              <a:rPr lang="de-DE" baseline="0" dirty="0" smtClean="0"/>
              <a:t>check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website</a:t>
            </a:r>
            <a:r>
              <a:rPr lang="de-DE" baseline="0" dirty="0" smtClean="0"/>
              <a:t> ‚</a:t>
            </a:r>
            <a:r>
              <a:rPr lang="de-DE" baseline="0" dirty="0" err="1" smtClean="0"/>
              <a:t>dataman</a:t>
            </a:r>
            <a:r>
              <a:rPr lang="de-DE" baseline="0" dirty="0" smtClean="0"/>
              <a:t>‘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dates</a:t>
            </a:r>
            <a:r>
              <a:rPr lang="de-DE" baseline="0" dirty="0" smtClean="0"/>
              <a:t>; also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UL </a:t>
            </a:r>
            <a:r>
              <a:rPr lang="de-DE" baseline="0" dirty="0" err="1" smtClean="0"/>
              <a:t>homepage</a:t>
            </a:r>
            <a:r>
              <a:rPr lang="de-DE" baseline="0" dirty="0" smtClean="0"/>
              <a:t> via „</a:t>
            </a:r>
            <a:r>
              <a:rPr lang="de-DE" baseline="0" dirty="0" err="1" smtClean="0"/>
              <a:t>Researching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Publishing“, „Research Data Management“</a:t>
            </a:r>
            <a:endParaRPr lang="de-DE" dirty="0" smtClean="0"/>
          </a:p>
          <a:p>
            <a:pPr marL="171414" indent="-171414" defTabSz="914210">
              <a:buFontTx/>
              <a:buChar char="-"/>
              <a:defRPr/>
            </a:pP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 also </a:t>
            </a:r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exclusively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tailored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09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HU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publishing</a:t>
            </a:r>
            <a:r>
              <a:rPr lang="de-DE" baseline="0" dirty="0" smtClean="0"/>
              <a:t> in Open Access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52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>
              <a:buFontTx/>
              <a:buChar char="-"/>
            </a:pPr>
            <a:r>
              <a:rPr lang="de-DE" dirty="0" err="1" smtClean="0"/>
              <a:t>support</a:t>
            </a:r>
            <a:r>
              <a:rPr lang="de-DE" dirty="0" smtClean="0"/>
              <a:t> in </a:t>
            </a:r>
            <a:r>
              <a:rPr lang="de-DE" dirty="0" err="1" smtClean="0"/>
              <a:t>publishing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6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>
              <a:buFontTx/>
              <a:buChar char="-"/>
            </a:pPr>
            <a:r>
              <a:rPr lang="de-DE" dirty="0" err="1" smtClean="0"/>
              <a:t>support</a:t>
            </a:r>
            <a:r>
              <a:rPr lang="de-DE" dirty="0" smtClean="0"/>
              <a:t> in </a:t>
            </a:r>
            <a:r>
              <a:rPr lang="de-DE" dirty="0" err="1" smtClean="0"/>
              <a:t>publishing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endParaRPr lang="de-DE" dirty="0" smtClean="0"/>
          </a:p>
          <a:p>
            <a:pPr marL="171414" indent="-171414">
              <a:buFontTx/>
              <a:buChar char="-"/>
            </a:pPr>
            <a:r>
              <a:rPr lang="de-DE" dirty="0" smtClean="0"/>
              <a:t>HU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publishing</a:t>
            </a:r>
            <a:r>
              <a:rPr lang="de-DE" baseline="0" dirty="0" smtClean="0"/>
              <a:t> Open Access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19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28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photos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branch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libraries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Branch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library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Archaeology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10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>
              <a:buFontTx/>
              <a:buChar char="-"/>
            </a:pPr>
            <a:r>
              <a:rPr lang="de-DE" dirty="0" smtClean="0"/>
              <a:t>Facts </a:t>
            </a:r>
            <a:r>
              <a:rPr lang="de-DE" dirty="0" err="1" smtClean="0"/>
              <a:t>and</a:t>
            </a:r>
            <a:r>
              <a:rPr lang="de-DE" dirty="0" smtClean="0"/>
              <a:t> Numbers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branches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GZ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endParaRPr lang="de-DE" baseline="0" dirty="0"/>
          </a:p>
          <a:p>
            <a:pPr marL="171414" indent="-171414">
              <a:buFontTx/>
              <a:buChar char="-"/>
            </a:pPr>
            <a:r>
              <a:rPr lang="de-DE" baseline="0" dirty="0" err="1" smtClean="0"/>
              <a:t>Germany‘s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largest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books</a:t>
            </a:r>
            <a:r>
              <a:rPr lang="de-DE" baseline="0" dirty="0" smtClean="0"/>
              <a:t>, in open </a:t>
            </a:r>
            <a:r>
              <a:rPr lang="de-DE" baseline="0" dirty="0" err="1" smtClean="0"/>
              <a:t>stacks</a:t>
            </a:r>
            <a:endParaRPr lang="de-DE" baseline="0" dirty="0" smtClean="0"/>
          </a:p>
          <a:p>
            <a:pPr marL="171414" indent="-171414">
              <a:buFontTx/>
              <a:buChar char="-"/>
            </a:pPr>
            <a:r>
              <a:rPr lang="de-DE" baseline="0" dirty="0" smtClean="0"/>
              <a:t>RVK: </a:t>
            </a:r>
            <a:r>
              <a:rPr lang="de-DE" baseline="0" dirty="0" err="1" smtClean="0"/>
              <a:t>systematic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arrangement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books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arranged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topics</a:t>
            </a:r>
            <a:endParaRPr lang="de-DE" baseline="0" dirty="0" smtClean="0"/>
          </a:p>
          <a:p>
            <a:pPr marL="171414" indent="-171414">
              <a:buFontTx/>
              <a:buChar char="-"/>
            </a:pP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branch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library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Theology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88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institution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GZ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01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>
              <a:buFontTx/>
              <a:buChar char="-"/>
            </a:pP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12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libraries</a:t>
            </a:r>
            <a:r>
              <a:rPr lang="de-DE" dirty="0" smtClean="0"/>
              <a:t>; GZ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endParaRPr lang="de-DE" baseline="0" dirty="0" smtClean="0"/>
          </a:p>
          <a:p>
            <a:pPr marL="171414" indent="-171414">
              <a:buFontTx/>
              <a:buChar char="-"/>
            </a:pP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situated</a:t>
            </a:r>
            <a:r>
              <a:rPr lang="de-DE" baseline="0" dirty="0" smtClean="0"/>
              <a:t> in Berlin Mitte</a:t>
            </a:r>
          </a:p>
          <a:p>
            <a:pPr marL="171414" indent="-171414">
              <a:buFontTx/>
              <a:buChar char="-"/>
            </a:pPr>
            <a:r>
              <a:rPr lang="de-DE" baseline="0" dirty="0" smtClean="0"/>
              <a:t>Science </a:t>
            </a:r>
            <a:r>
              <a:rPr lang="de-DE" baseline="0" dirty="0" err="1" smtClean="0"/>
              <a:t>Branch</a:t>
            </a:r>
            <a:r>
              <a:rPr lang="de-DE" baseline="0" dirty="0" smtClean="0"/>
              <a:t> Library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Adlershof,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depending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live in Berlin  – but </a:t>
            </a:r>
            <a:r>
              <a:rPr lang="de-DE" baseline="0" dirty="0" err="1" smtClean="0"/>
              <a:t>it‘s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it!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library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overcrowded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nice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architecture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56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42" indent="-170642">
              <a:buFontTx/>
              <a:buChar char="-"/>
            </a:pPr>
            <a:r>
              <a:rPr lang="de-DE" dirty="0" err="1" smtClean="0"/>
              <a:t>numbers</a:t>
            </a:r>
            <a:r>
              <a:rPr lang="de-DE" dirty="0" smtClean="0"/>
              <a:t> </a:t>
            </a:r>
            <a:r>
              <a:rPr lang="de-DE" dirty="0" err="1" smtClean="0"/>
              <a:t>relate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baseline="0" dirty="0" smtClean="0"/>
              <a:t> UL</a:t>
            </a:r>
            <a:endParaRPr lang="de-DE" dirty="0" smtClean="0"/>
          </a:p>
          <a:p>
            <a:pPr marL="170642" indent="-170642">
              <a:buFontTx/>
              <a:buChar char="-"/>
            </a:pP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baseline="0" dirty="0" smtClean="0"/>
              <a:t>electronic </a:t>
            </a:r>
            <a:r>
              <a:rPr lang="de-DE" baseline="0" dirty="0" err="1" smtClean="0"/>
              <a:t>ressources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decreasing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88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42" indent="-170642">
              <a:buFontTx/>
              <a:buChar char="-"/>
            </a:pPr>
            <a:r>
              <a:rPr lang="de-DE" dirty="0" smtClean="0"/>
              <a:t>I will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HU </a:t>
            </a:r>
            <a:r>
              <a:rPr lang="de-DE" baseline="0" dirty="0" err="1" smtClean="0"/>
              <a:t>PhD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candidates</a:t>
            </a:r>
            <a:endParaRPr lang="de-DE" dirty="0" smtClean="0"/>
          </a:p>
          <a:p>
            <a:pPr marL="170642" indent="-170642">
              <a:buFontTx/>
              <a:buChar char="-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carrels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baseline="0" dirty="0" smtClean="0"/>
              <a:t> GZ, </a:t>
            </a:r>
            <a:r>
              <a:rPr lang="de-DE" baseline="0" dirty="0" err="1" smtClean="0"/>
              <a:t>Branch</a:t>
            </a:r>
            <a:r>
              <a:rPr lang="de-DE" baseline="0" dirty="0" smtClean="0"/>
              <a:t> Library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Sciences</a:t>
            </a:r>
            <a:r>
              <a:rPr lang="de-DE" baseline="0" dirty="0" smtClean="0"/>
              <a:t>,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Foreign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Languages</a:t>
            </a:r>
            <a:r>
              <a:rPr lang="de-DE" baseline="0" dirty="0" smtClean="0"/>
              <a:t>,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Languages</a:t>
            </a:r>
            <a:r>
              <a:rPr lang="de-DE" baseline="0" dirty="0" smtClean="0"/>
              <a:t>,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Theology</a:t>
            </a:r>
            <a:endParaRPr lang="de-DE" baseline="0" dirty="0" smtClean="0"/>
          </a:p>
          <a:p>
            <a:pPr marL="170642" indent="-170642">
              <a:buFontTx/>
              <a:buChar char="-"/>
            </a:pP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trolleys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Science BL,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Law,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Germanic</a:t>
            </a:r>
            <a:r>
              <a:rPr lang="de-DE" baseline="0" dirty="0" smtClean="0"/>
              <a:t> Studies,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Theology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Foreign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please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respective</a:t>
            </a:r>
            <a:r>
              <a:rPr lang="de-DE" baseline="0" dirty="0" smtClean="0"/>
              <a:t> BL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05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>
              <a:buFontTx/>
              <a:buChar char="-"/>
            </a:pPr>
            <a:r>
              <a:rPr lang="de-DE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UL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CMS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GZ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BL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Natural Science;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GZ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CMS </a:t>
            </a:r>
            <a:r>
              <a:rPr lang="de-DE" baseline="0" dirty="0" err="1" smtClean="0"/>
              <a:t>counter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1st </a:t>
            </a:r>
            <a:r>
              <a:rPr lang="de-DE" baseline="0" dirty="0" err="1" smtClean="0"/>
              <a:t>floor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Library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floor</a:t>
            </a:r>
            <a:endParaRPr lang="de-DE" baseline="0" dirty="0" smtClean="0"/>
          </a:p>
          <a:p>
            <a:pPr marL="171414" indent="-171414" defTabSz="914210">
              <a:buFontTx/>
              <a:buChar char="-"/>
            </a:pP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workshops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skills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databases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tours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libraries</a:t>
            </a:r>
            <a:r>
              <a:rPr lang="de-DE" baseline="0" dirty="0" smtClean="0"/>
              <a:t>, etc.; all </a:t>
            </a:r>
            <a:r>
              <a:rPr lang="de-DE" baseline="0" dirty="0" err="1" smtClean="0"/>
              <a:t>training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German, but </a:t>
            </a:r>
            <a:r>
              <a:rPr lang="de-DE" baseline="0" dirty="0" err="1" smtClean="0"/>
              <a:t>guided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tours</a:t>
            </a:r>
            <a:r>
              <a:rPr lang="de-DE" baseline="0" dirty="0" smtClean="0"/>
              <a:t> in English,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on 21st </a:t>
            </a:r>
            <a:r>
              <a:rPr lang="de-DE" baseline="0" dirty="0" err="1" smtClean="0"/>
              <a:t>February</a:t>
            </a:r>
            <a:r>
              <a:rPr lang="de-DE" baseline="0" dirty="0" smtClean="0"/>
              <a:t> 2020, 9 a.m.,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hour</a:t>
            </a:r>
            <a:endParaRPr lang="de-DE" baseline="0" dirty="0" smtClean="0"/>
          </a:p>
          <a:p>
            <a:pPr marL="171414" indent="-171414">
              <a:buFontTx/>
              <a:buChar char="-"/>
            </a:pP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specialised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librarians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subject</a:t>
            </a:r>
            <a:r>
              <a:rPr lang="de-DE" baseline="0" dirty="0" smtClean="0"/>
              <a:t>; just check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homepage</a:t>
            </a:r>
            <a:r>
              <a:rPr lang="de-DE" baseline="0" dirty="0" smtClean="0"/>
              <a:t>, „</a:t>
            </a:r>
            <a:r>
              <a:rPr lang="de-DE" baseline="0" dirty="0" err="1" smtClean="0"/>
              <a:t>subjects</a:t>
            </a:r>
            <a:r>
              <a:rPr lang="de-DE" baseline="0" dirty="0" smtClean="0"/>
              <a:t>“,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400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4" indent="-171414">
              <a:buFontTx/>
              <a:buChar char="-"/>
            </a:pPr>
            <a:r>
              <a:rPr lang="de-DE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campus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licenses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management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Citavi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EndNote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please</a:t>
            </a:r>
            <a:r>
              <a:rPr lang="de-DE" baseline="0" dirty="0" smtClean="0"/>
              <a:t> check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homepage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introduction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collaborate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management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references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programmes</a:t>
            </a:r>
            <a:endParaRPr lang="de-DE" baseline="0" dirty="0" smtClean="0"/>
          </a:p>
          <a:p>
            <a:pPr marL="171414" indent="-171414">
              <a:buFontTx/>
              <a:buChar char="-"/>
            </a:pPr>
            <a:r>
              <a:rPr lang="de-DE" baseline="0" dirty="0" err="1" smtClean="0"/>
              <a:t>we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tricks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tipps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programmes</a:t>
            </a:r>
            <a:r>
              <a:rPr lang="de-DE" baseline="0" dirty="0" smtClean="0"/>
              <a:t> at HU (e.g. </a:t>
            </a:r>
            <a:r>
              <a:rPr lang="de-DE" baseline="0" dirty="0" err="1" smtClean="0"/>
              <a:t>getting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Primus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programme</a:t>
            </a:r>
            <a:r>
              <a:rPr lang="de-DE" baseline="0" dirty="0" smtClean="0"/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9D51-0986-46D5-9BE4-022CEB3C831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9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4904"/>
            <a:ext cx="7989888" cy="1152128"/>
          </a:xfrm>
        </p:spPr>
        <p:txBody>
          <a:bodyPr anchor="b"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max. 2-zeilig, rechtsbündig. 36pt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7304088" cy="1415008"/>
          </a:xfrm>
        </p:spPr>
        <p:txBody>
          <a:bodyPr anchor="t">
            <a:normAutofit/>
          </a:bodyPr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de-DE" sz="2800" b="0" cap="none" baseline="0" dirty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max. 3-zeilig, rechtsbündig. 28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</a:p>
          <a:p>
            <a:r>
              <a:rPr lang="de-DE" dirty="0" smtClean="0"/>
              <a:t>feste Fußzeile. </a:t>
            </a:r>
            <a:endParaRPr lang="de-DE" dirty="0"/>
          </a:p>
        </p:txBody>
      </p:sp>
      <p:pic>
        <p:nvPicPr>
          <p:cNvPr id="7" name="Grafik 14" descr="schrif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>
            <a:fillRect/>
          </a:stretch>
        </p:blipFill>
        <p:spPr bwMode="auto">
          <a:xfrm>
            <a:off x="3132138" y="6423025"/>
            <a:ext cx="56165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2435"/>
            <a:ext cx="1174357" cy="11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mit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73742" y="1557338"/>
            <a:ext cx="3666210" cy="21596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r>
              <a:rPr lang="de-DE" noProof="0" dirty="0" smtClean="0"/>
              <a:t>Hier Platz für keines Bild. Bitte unbedingt Bildnachweis angeben.</a:t>
            </a:r>
            <a:endParaRPr lang="de-DE" noProof="0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4283967" y="1556792"/>
            <a:ext cx="4391721" cy="460905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>
              <a:buFont typeface="Arial" panose="020B0604020202020204" pitchFamily="34" charset="0"/>
              <a:buChar char="•"/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2pPr>
            <a:lvl3pPr marL="1257300" indent="-342900">
              <a:buFont typeface="Wingdings" panose="05000000000000000000" pitchFamily="2" charset="2"/>
              <a:buChar char="§"/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3pPr>
            <a:lvl4pPr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4pPr>
            <a:lvl5pPr>
              <a:defRPr lang="de-DE" sz="2000" kern="1200" dirty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457734" y="6021288"/>
            <a:ext cx="3682218" cy="2160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468313" y="3789040"/>
            <a:ext cx="3671887" cy="223234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1DA86B2-3C96-45E9-B9DD-802A4C347AB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146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mit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473742" y="2184183"/>
            <a:ext cx="3016773" cy="3512966"/>
          </a:xfrm>
        </p:spPr>
        <p:txBody>
          <a:bodyPr/>
          <a:lstStyle>
            <a:lvl1pPr marL="0" indent="0">
              <a:buNone/>
              <a:defRPr sz="270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endParaRPr lang="de-DE" noProof="0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547435" y="1535727"/>
            <a:ext cx="5122822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3547435" y="2175218"/>
            <a:ext cx="5122822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57734" y="5772754"/>
            <a:ext cx="3032781" cy="352824"/>
          </a:xfr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734" y="507960"/>
            <a:ext cx="615899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100" b="1" cap="none" dirty="0">
                <a:solidFill>
                  <a:srgbClr val="00376C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Ida-Maria Mäder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5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9081" y="1556792"/>
            <a:ext cx="8206607" cy="4608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Text (max. 24pt, min 20pt). Fußzeile bitte für alle Folien unter Einfügen/Kopf- und Fußzeile ergänzen und auf für alle Folien übernehmen klicken. Mit Klick auf Folie in der Ansicht links kann Layout geändert werden.</a:t>
            </a:r>
          </a:p>
          <a:p>
            <a:pPr lvl="1"/>
            <a:r>
              <a:rPr lang="de-DE" dirty="0" smtClean="0"/>
              <a:t>Zweite Ebene (min. 20pt)</a:t>
            </a:r>
          </a:p>
          <a:p>
            <a:pPr lvl="2"/>
            <a:r>
              <a:rPr lang="de-DE" dirty="0" smtClean="0"/>
              <a:t>Dritte Ebene (min. 20pt)</a:t>
            </a:r>
          </a:p>
          <a:p>
            <a:pPr lvl="3"/>
            <a:r>
              <a:rPr lang="de-DE" dirty="0" smtClean="0"/>
              <a:t>Vierte Ebene (min. 20pt)</a:t>
            </a:r>
          </a:p>
          <a:p>
            <a:pPr lvl="4"/>
            <a:r>
              <a:rPr lang="de-DE" dirty="0" smtClean="0"/>
              <a:t>Fünfte Ebene (min. 20pt)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Autor/in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57200" y="333373"/>
            <a:ext cx="8218488" cy="1079501"/>
          </a:xfrm>
        </p:spPr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78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556792"/>
            <a:ext cx="8207375" cy="4608512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 (max. 24pt, min 20pt). Zum Einfügen von Tabellen etc. bitte auf die Symbole klicken. </a:t>
            </a:r>
          </a:p>
          <a:p>
            <a:pPr lvl="1"/>
            <a:r>
              <a:rPr lang="de-DE" dirty="0" smtClean="0"/>
              <a:t>Zweite Ebene (min. 20pt)</a:t>
            </a:r>
          </a:p>
          <a:p>
            <a:pPr lvl="2"/>
            <a:r>
              <a:rPr lang="de-DE" dirty="0" smtClean="0"/>
              <a:t>Dritte Ebene (min. 20pt)</a:t>
            </a:r>
          </a:p>
          <a:p>
            <a:pPr lvl="3"/>
            <a:r>
              <a:rPr lang="de-DE" dirty="0" smtClean="0"/>
              <a:t>Vierte Ebene (min. 20pt)</a:t>
            </a:r>
          </a:p>
          <a:p>
            <a:pPr lvl="4"/>
            <a:r>
              <a:rPr lang="de-DE" dirty="0" smtClean="0"/>
              <a:t>Fünfte Ebene (min. 20pt)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Autor/in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0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73742" y="1557338"/>
            <a:ext cx="8201946" cy="436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r>
              <a:rPr lang="de-DE" noProof="0" dirty="0" smtClean="0"/>
              <a:t>Nur Bild, keine Schrift. Einfügen eines Bildes durch Klick auf Symbol. Bitte unbedingt Bildnachweis unten Links angeben.</a:t>
            </a:r>
            <a:endParaRPr lang="de-DE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3" hasCustomPrompt="1"/>
          </p:nvPr>
        </p:nvSpPr>
        <p:spPr>
          <a:xfrm>
            <a:off x="457734" y="6010497"/>
            <a:ext cx="3032781" cy="15480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57200" y="333374"/>
            <a:ext cx="8218488" cy="1079501"/>
          </a:xfrm>
        </p:spPr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Autor/in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330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73742" y="1557338"/>
            <a:ext cx="3666210" cy="4391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81945" indent="0">
              <a:buNone/>
              <a:defRPr sz="2300"/>
            </a:lvl2pPr>
            <a:lvl3pPr marL="763890" indent="0">
              <a:buNone/>
              <a:defRPr sz="2000"/>
            </a:lvl3pPr>
            <a:lvl4pPr marL="1145835" indent="0">
              <a:buNone/>
              <a:defRPr sz="1700"/>
            </a:lvl4pPr>
            <a:lvl5pPr marL="1527780" indent="0">
              <a:buNone/>
              <a:defRPr sz="1700"/>
            </a:lvl5pPr>
            <a:lvl6pPr marL="1909724" indent="0">
              <a:buNone/>
              <a:defRPr sz="1700"/>
            </a:lvl6pPr>
            <a:lvl7pPr marL="2291669" indent="0">
              <a:buNone/>
              <a:defRPr sz="1700"/>
            </a:lvl7pPr>
            <a:lvl8pPr marL="2673614" indent="0">
              <a:buNone/>
              <a:defRPr sz="1700"/>
            </a:lvl8pPr>
            <a:lvl9pPr marL="3055559" indent="0">
              <a:buNone/>
              <a:defRPr sz="1700"/>
            </a:lvl9pPr>
          </a:lstStyle>
          <a:p>
            <a:pPr lvl="0"/>
            <a:r>
              <a:rPr lang="de-DE" noProof="0" dirty="0" smtClean="0"/>
              <a:t>Hier Platz für keines Bild. Bitte unbedingt Bildnachweis angeben.</a:t>
            </a:r>
            <a:endParaRPr lang="de-DE" noProof="0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4283967" y="1556792"/>
            <a:ext cx="4391721" cy="460905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de-DE" sz="24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>
              <a:buFont typeface="Arial" panose="020B0604020202020204" pitchFamily="34" charset="0"/>
              <a:buChar char="•"/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2pPr>
            <a:lvl3pPr marL="1257300" indent="-342900">
              <a:buFont typeface="Wingdings" panose="05000000000000000000" pitchFamily="2" charset="2"/>
              <a:buChar char="§"/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3pPr>
            <a:lvl4pPr>
              <a:defRPr lang="de-DE" sz="2000" kern="120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4pPr>
            <a:lvl5pPr>
              <a:defRPr lang="de-DE" sz="2000" kern="1200" dirty="0">
                <a:solidFill>
                  <a:srgbClr val="4D4D4D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457734" y="6010497"/>
            <a:ext cx="3032781" cy="15480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475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557338"/>
            <a:ext cx="4038600" cy="4608512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557338"/>
            <a:ext cx="4027488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20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57337"/>
            <a:ext cx="4040188" cy="6175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4"/>
            <a:ext cx="4040188" cy="3990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57337"/>
            <a:ext cx="4030663" cy="6175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4"/>
            <a:ext cx="4030663" cy="3990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Text, Graphik etc.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82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56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und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Vielen Dank für ihre Aufmerksamkeit!</a:t>
            </a:r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1557338"/>
            <a:ext cx="3600000" cy="3815900"/>
          </a:xfrm>
        </p:spPr>
        <p:txBody>
          <a:bodyPr>
            <a:normAutofit/>
          </a:bodyPr>
          <a:lstStyle>
            <a:lvl1pPr>
              <a:defRPr lang="de-DE" sz="2400" kern="1200" baseline="0" dirty="0" smtClean="0">
                <a:solidFill>
                  <a:srgbClr val="4D4D4D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dirty="0" smtClean="0"/>
              <a:t>Bild der UB. Bitte Bildnachweis nicht vergessen.</a:t>
            </a:r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idx="14" hasCustomPrompt="1"/>
          </p:nvPr>
        </p:nvSpPr>
        <p:spPr>
          <a:xfrm>
            <a:off x="457734" y="5506441"/>
            <a:ext cx="3610210" cy="15480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 dirty="0" smtClean="0"/>
              <a:t>Bildnachweis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6" hasCustomPrompt="1"/>
          </p:nvPr>
        </p:nvSpPr>
        <p:spPr>
          <a:xfrm>
            <a:off x="4140200" y="1557338"/>
            <a:ext cx="4535488" cy="46085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Bitte Kontaktdaten der UB etc. eintragen.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smtClean="0"/>
              <a:t>Foliennummer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40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33374"/>
            <a:ext cx="8218488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Titel, 28pt. </a:t>
            </a:r>
            <a:br>
              <a:rPr lang="de-DE" dirty="0" smtClean="0"/>
            </a:br>
            <a:r>
              <a:rPr lang="de-DE" dirty="0" smtClean="0"/>
              <a:t>Maximal 2-zeilig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184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Text, </a:t>
            </a:r>
            <a:r>
              <a:rPr lang="de-DE" dirty="0" err="1" smtClean="0"/>
              <a:t>Verdana</a:t>
            </a:r>
            <a:r>
              <a:rPr lang="de-DE" dirty="0" smtClean="0"/>
              <a:t> max. 24pt, min.20pt</a:t>
            </a:r>
          </a:p>
          <a:p>
            <a:pPr lvl="1"/>
            <a:r>
              <a:rPr lang="de-DE" dirty="0" smtClean="0"/>
              <a:t>Zweite Ebene (min. 20pt)</a:t>
            </a:r>
          </a:p>
          <a:p>
            <a:pPr lvl="2"/>
            <a:r>
              <a:rPr lang="de-DE" dirty="0" smtClean="0"/>
              <a:t>Dritte Ebene (min. 20pt)</a:t>
            </a:r>
          </a:p>
          <a:p>
            <a:pPr lvl="3"/>
            <a:r>
              <a:rPr lang="de-DE" dirty="0" smtClean="0"/>
              <a:t>Vierte Ebene (min. 20pt)</a:t>
            </a:r>
          </a:p>
          <a:p>
            <a:pPr lvl="4"/>
            <a:r>
              <a:rPr lang="de-DE" dirty="0" smtClean="0"/>
              <a:t>Fünfte Ebene (min. 20pt)</a:t>
            </a:r>
            <a:endParaRPr lang="de-DE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-2721" y="6354763"/>
            <a:ext cx="9144000" cy="503237"/>
          </a:xfrm>
          <a:prstGeom prst="rect">
            <a:avLst/>
          </a:prstGeom>
          <a:solidFill>
            <a:srgbClr val="8A0F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389" tIns="38194" rIns="76389" bIns="381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4D5FE61-464E-4EAB-BAFE-3D029BB0A681}" type="datetime1">
              <a:rPr lang="de-DE" smtClean="0"/>
              <a:t>26.05.2021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Autor/in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224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Foliennummer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" y="6264275"/>
            <a:ext cx="9144000" cy="53975"/>
          </a:xfrm>
          <a:prstGeom prst="rect">
            <a:avLst/>
          </a:prstGeom>
          <a:solidFill>
            <a:srgbClr val="8A0F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953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4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698" r:id="rId3"/>
    <p:sldLayoutId id="2147483706" r:id="rId4"/>
    <p:sldLayoutId id="2147483708" r:id="rId5"/>
    <p:sldLayoutId id="2147483700" r:id="rId6"/>
    <p:sldLayoutId id="2147483701" r:id="rId7"/>
    <p:sldLayoutId id="2147483703" r:id="rId8"/>
    <p:sldLayoutId id="2147483707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de-DE" sz="2400" kern="1200" baseline="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de-DE" sz="2000" kern="1200" baseline="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lang="de-DE" sz="2000" kern="120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de-DE" sz="2000" kern="120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de-DE" sz="2000" kern="1200" dirty="0" smtClean="0">
          <a:solidFill>
            <a:srgbClr val="4D4D4D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penaccess@ub.hu-berlin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-d@ub.hu-berlin.d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mailto:edoc@hu-berlin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University Library</a:t>
            </a:r>
            <a:br>
              <a:rPr lang="de-DE" dirty="0" smtClean="0"/>
            </a:br>
            <a:r>
              <a:rPr lang="de-DE" dirty="0" smtClean="0"/>
              <a:t>Humboldt-Universität </a:t>
            </a:r>
            <a:r>
              <a:rPr lang="de-DE" dirty="0"/>
              <a:t>zu Berlin</a:t>
            </a:r>
          </a:p>
        </p:txBody>
      </p:sp>
      <p:sp>
        <p:nvSpPr>
          <p:cNvPr id="4" name="Rechteck 3"/>
          <p:cNvSpPr/>
          <p:nvPr/>
        </p:nvSpPr>
        <p:spPr>
          <a:xfrm>
            <a:off x="3131840" y="4941168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dirty="0">
                <a:ea typeface="ＭＳ Ｐゴシック" pitchFamily="34" charset="-128"/>
              </a:rPr>
              <a:t>Dr. Ulrike </a:t>
            </a:r>
            <a:r>
              <a:rPr lang="de-DE" sz="1600" dirty="0" smtClean="0">
                <a:ea typeface="ＭＳ Ｐゴシック" pitchFamily="34" charset="-128"/>
              </a:rPr>
              <a:t>Schenk</a:t>
            </a:r>
          </a:p>
          <a:p>
            <a:pPr algn="r"/>
            <a:r>
              <a:rPr lang="de-DE" sz="1600" dirty="0" smtClean="0">
                <a:ea typeface="ＭＳ Ｐゴシック" pitchFamily="34" charset="-128"/>
              </a:rPr>
              <a:t>User </a:t>
            </a:r>
            <a:r>
              <a:rPr lang="de-DE" sz="1600" dirty="0">
                <a:ea typeface="ＭＳ Ｐゴシック" pitchFamily="34" charset="-128"/>
              </a:rPr>
              <a:t>Services Department, Information </a:t>
            </a:r>
            <a:r>
              <a:rPr lang="de-DE" sz="1600" dirty="0" smtClean="0">
                <a:ea typeface="ＭＳ Ｐゴシック" pitchFamily="34" charset="-128"/>
              </a:rPr>
              <a:t>Unit</a:t>
            </a:r>
            <a:endParaRPr lang="de-DE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5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2915816" y="2492896"/>
            <a:ext cx="6170165" cy="3888978"/>
          </a:xfrm>
        </p:spPr>
        <p:txBody>
          <a:bodyPr>
            <a:normAutofit/>
          </a:bodyPr>
          <a:lstStyle/>
          <a:p>
            <a:pPr marL="647700" indent="-285750">
              <a:defRPr/>
            </a:pPr>
            <a:r>
              <a:rPr lang="de-DE" sz="1800" dirty="0">
                <a:solidFill>
                  <a:schemeClr val="tx1"/>
                </a:solidFill>
                <a:latin typeface="+mj-lt"/>
              </a:rPr>
              <a:t>Joint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service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University Library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CMS</a:t>
            </a:r>
          </a:p>
          <a:p>
            <a:pPr marL="361950" indent="0">
              <a:buNone/>
              <a:defRPr/>
            </a:pPr>
            <a:endParaRPr lang="de-DE" sz="1200" dirty="0">
              <a:solidFill>
                <a:schemeClr val="tx1"/>
              </a:solidFill>
              <a:latin typeface="+mj-lt"/>
            </a:endParaRPr>
          </a:p>
          <a:p>
            <a:pPr marL="647700" indent="-285750">
              <a:defRPr/>
            </a:pP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</a:rPr>
              <a:t>Support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</a:rPr>
              <a:t>and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</a:rPr>
              <a:t>advice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1950" indent="0">
              <a:buNone/>
              <a:defRPr/>
            </a:pPr>
            <a:r>
              <a:rPr lang="de-DE" sz="12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647700" indent="-285750"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Training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workshops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61950" indent="0">
              <a:buNone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</a:rPr>
              <a:t>	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647700" indent="-285750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Website ‘</a:t>
            </a:r>
            <a:r>
              <a:rPr lang="en-US" sz="1800" dirty="0" err="1" smtClean="0">
                <a:solidFill>
                  <a:schemeClr val="tx1"/>
                </a:solidFill>
              </a:rPr>
              <a:t>dataman</a:t>
            </a:r>
            <a:r>
              <a:rPr lang="en-US" sz="1800" dirty="0" smtClean="0">
                <a:solidFill>
                  <a:schemeClr val="tx1"/>
                </a:solidFill>
              </a:rPr>
              <a:t>’</a:t>
            </a:r>
          </a:p>
          <a:p>
            <a:pPr marL="361950" lvl="1" indent="0">
              <a:buNone/>
              <a:defRPr/>
            </a:pPr>
            <a:r>
              <a:rPr lang="de-DE" sz="1200" dirty="0" smtClean="0">
                <a:solidFill>
                  <a:schemeClr val="tx1"/>
                </a:solidFill>
              </a:rPr>
              <a:t>	</a:t>
            </a:r>
            <a:r>
              <a:rPr lang="de-DE" sz="1200" dirty="0">
                <a:solidFill>
                  <a:schemeClr val="tx1"/>
                </a:solidFill>
              </a:rPr>
              <a:t>https://www.cms.hu-berlin.de/de/ueberblick/projekte/dataman/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0">
              <a:buNone/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 marL="647700" indent="-285750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Contact:</a:t>
            </a:r>
          </a:p>
          <a:p>
            <a:pPr marL="361950" indent="0">
              <a:buNone/>
              <a:defRPr/>
            </a:pPr>
            <a:r>
              <a:rPr lang="de-DE" sz="1200" dirty="0" smtClean="0">
                <a:solidFill>
                  <a:srgbClr val="00376C"/>
                </a:solidFill>
                <a:latin typeface="Verdana" pitchFamily="34" charset="0"/>
              </a:rPr>
              <a:t>	</a:t>
            </a:r>
            <a:r>
              <a:rPr lang="de-DE" sz="1200" dirty="0">
                <a:solidFill>
                  <a:srgbClr val="00376C"/>
                </a:solidFill>
                <a:latin typeface="Verdana" pitchFamily="34" charset="0"/>
              </a:rPr>
              <a:t>researchdata@hu-berlin.de</a:t>
            </a:r>
            <a:r>
              <a:rPr lang="de-DE" sz="1200" dirty="0" smtClean="0">
                <a:solidFill>
                  <a:srgbClr val="00376C"/>
                </a:solidFill>
                <a:latin typeface="Verdana" pitchFamily="34" charset="0"/>
              </a:rPr>
              <a:t>	</a:t>
            </a:r>
            <a:endParaRPr lang="de-DE" sz="1200" dirty="0">
              <a:solidFill>
                <a:srgbClr val="00376C"/>
              </a:solidFill>
              <a:latin typeface="Verdana" pitchFamily="34" charset="0"/>
            </a:endParaRPr>
          </a:p>
          <a:p>
            <a:pPr marL="361950" indent="0">
              <a:buNone/>
              <a:defRPr/>
            </a:pPr>
            <a:r>
              <a:rPr lang="de-DE" sz="1050" dirty="0">
                <a:solidFill>
                  <a:srgbClr val="00376C"/>
                </a:solidFill>
                <a:latin typeface="Verdana" pitchFamily="34" charset="0"/>
              </a:rPr>
              <a:t>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634083" y="5399856"/>
            <a:ext cx="3682218" cy="216024"/>
          </a:xfrm>
        </p:spPr>
        <p:txBody>
          <a:bodyPr>
            <a:normAutofit/>
          </a:bodyPr>
          <a:lstStyle/>
          <a:p>
            <a:r>
              <a:rPr lang="de-DE" dirty="0" err="1" smtClean="0"/>
              <a:t>Photo</a:t>
            </a:r>
            <a:r>
              <a:rPr lang="de-DE" dirty="0" smtClean="0"/>
              <a:t>.: Kerstin Helbig</a:t>
            </a:r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" y="2060848"/>
            <a:ext cx="25922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55318" y="192307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Research Data Management</a:t>
            </a: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606772" y="908720"/>
            <a:ext cx="8218488" cy="504654"/>
          </a:xfrm>
        </p:spPr>
        <p:txBody>
          <a:bodyPr/>
          <a:lstStyle/>
          <a:p>
            <a:r>
              <a:rPr lang="de-DE" sz="2400" dirty="0" smtClean="0"/>
              <a:t>Special Services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candidates</a:t>
            </a:r>
            <a:r>
              <a:rPr lang="de-DE" sz="2400" dirty="0" smtClean="0"/>
              <a:t> 4/6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411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1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>
          <a:xfrm>
            <a:off x="3635896" y="2154769"/>
            <a:ext cx="5446350" cy="39503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support for researchers at Humboldt-</a:t>
            </a:r>
            <a:r>
              <a:rPr lang="en-US" sz="1800" dirty="0" err="1" smtClean="0">
                <a:solidFill>
                  <a:schemeClr val="tx1"/>
                </a:solidFill>
              </a:rPr>
              <a:t>Universität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agreements with several publishers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funding for open access articles and monographs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Contact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openaccess@ub.hu-berlin.de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https</a:t>
            </a:r>
            <a:r>
              <a:rPr lang="en-US" sz="1200" dirty="0">
                <a:solidFill>
                  <a:schemeClr val="tx1"/>
                </a:solidFill>
              </a:rPr>
              <a:t>://qr.ub.hu-berlin.de/33191</a:t>
            </a:r>
            <a:endParaRPr lang="en-US" sz="1200" dirty="0">
              <a:solidFill>
                <a:schemeClr val="tx1"/>
              </a:solidFill>
              <a:hlinkClick r:id="rId3"/>
            </a:endParaRPr>
          </a:p>
          <a:p>
            <a:endParaRPr lang="en-US" sz="1800" dirty="0" smtClean="0">
              <a:hlinkClick r:id="rId3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764704"/>
            <a:ext cx="7056784" cy="648071"/>
          </a:xfrm>
        </p:spPr>
        <p:txBody>
          <a:bodyPr/>
          <a:lstStyle/>
          <a:p>
            <a:r>
              <a:rPr lang="de-DE" sz="2400" b="0" dirty="0">
                <a:ea typeface="+mj-ea"/>
                <a:cs typeface="+mj-cs"/>
              </a:rPr>
              <a:t>Special Services </a:t>
            </a:r>
            <a:r>
              <a:rPr lang="de-DE" sz="2400" b="0" dirty="0" err="1">
                <a:ea typeface="+mj-ea"/>
                <a:cs typeface="+mj-cs"/>
              </a:rPr>
              <a:t>for</a:t>
            </a:r>
            <a:r>
              <a:rPr lang="de-DE" sz="2400" b="0" dirty="0">
                <a:ea typeface="+mj-ea"/>
                <a:cs typeface="+mj-cs"/>
              </a:rPr>
              <a:t> </a:t>
            </a:r>
            <a:r>
              <a:rPr lang="de-DE" sz="2400" b="0" dirty="0" err="1">
                <a:ea typeface="+mj-ea"/>
                <a:cs typeface="+mj-cs"/>
              </a:rPr>
              <a:t>PhD</a:t>
            </a:r>
            <a:r>
              <a:rPr lang="de-DE" sz="2400" b="0" dirty="0">
                <a:ea typeface="+mj-ea"/>
                <a:cs typeface="+mj-cs"/>
              </a:rPr>
              <a:t> </a:t>
            </a:r>
            <a:r>
              <a:rPr lang="de-DE" sz="2400" b="0" dirty="0" err="1">
                <a:ea typeface="+mj-ea"/>
                <a:cs typeface="+mj-cs"/>
              </a:rPr>
              <a:t>candidates</a:t>
            </a:r>
            <a:r>
              <a:rPr lang="de-DE" sz="2400" b="0" dirty="0">
                <a:ea typeface="+mj-ea"/>
                <a:cs typeface="+mj-cs"/>
              </a:rPr>
              <a:t> </a:t>
            </a:r>
            <a:r>
              <a:rPr lang="de-DE" sz="2400" b="0" dirty="0" smtClean="0">
                <a:ea typeface="+mj-ea"/>
                <a:cs typeface="+mj-cs"/>
              </a:rPr>
              <a:t>5/6</a:t>
            </a:r>
            <a:endParaRPr lang="de-DE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109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Lizenzinformation: CC 0</a:t>
            </a:r>
            <a:endParaRPr lang="de-DE" dirty="0"/>
          </a:p>
        </p:txBody>
      </p:sp>
      <p:pic>
        <p:nvPicPr>
          <p:cNvPr id="2052" name="Picture 4" descr="C:\Users\maederid\AppData\Local\Temp\qrcode-15578214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15AE27-641C-478B-98E3-17BBA55B8F68}" type="slidenum">
              <a:rPr lang="de-DE" smtClean="0"/>
              <a:t>11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707904" y="17101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Open Access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1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3635896" y="2564904"/>
            <a:ext cx="4248472" cy="3528392"/>
          </a:xfrm>
        </p:spPr>
        <p:txBody>
          <a:bodyPr>
            <a:normAutofit/>
          </a:bodyPr>
          <a:lstStyle/>
          <a:p>
            <a:pPr marL="647700" indent="-285750">
              <a:defRPr/>
            </a:pPr>
            <a:r>
              <a:rPr lang="de-DE" sz="1800" dirty="0" err="1">
                <a:solidFill>
                  <a:schemeClr val="tx1"/>
                </a:solidFill>
                <a:latin typeface="Verdana" pitchFamily="34" charset="0"/>
              </a:rPr>
              <a:t>Theses</a:t>
            </a:r>
            <a:r>
              <a:rPr lang="de-DE" sz="1800" dirty="0">
                <a:solidFill>
                  <a:schemeClr val="tx1"/>
                </a:solidFill>
                <a:latin typeface="Verdana" pitchFamily="34" charset="0"/>
              </a:rPr>
              <a:t> Collection Point 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1950" indent="0">
              <a:buNone/>
              <a:defRPr/>
            </a:pPr>
            <a:r>
              <a:rPr lang="de-DE" sz="13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+</a:t>
            </a:r>
            <a:r>
              <a:rPr lang="de-DE" sz="1400" dirty="0">
                <a:solidFill>
                  <a:schemeClr val="tx1"/>
                </a:solidFill>
                <a:latin typeface="Verdana" pitchFamily="34" charset="0"/>
              </a:rPr>
              <a:t>49 (0)30 / 20 93 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– 99233 </a:t>
            </a:r>
            <a:endParaRPr lang="de-DE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1950" indent="0">
              <a:buNone/>
              <a:defRPr/>
            </a:pPr>
            <a:r>
              <a:rPr lang="de-DE" sz="14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</a:rPr>
              <a:t>or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– 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99231 </a:t>
            </a:r>
            <a:r>
              <a:rPr lang="de-DE" sz="14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de-DE" sz="14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hlinkClick r:id="rId3"/>
              </a:rPr>
              <a:t>team-d@ub.hu-berlin.de</a:t>
            </a:r>
            <a:endParaRPr lang="de-DE" sz="1200" dirty="0">
              <a:solidFill>
                <a:schemeClr val="tx1"/>
              </a:solidFill>
              <a:latin typeface="Verdana" pitchFamily="34" charset="0"/>
            </a:endParaRPr>
          </a:p>
          <a:p>
            <a:pPr marL="361950" indent="0">
              <a:buNone/>
              <a:defRPr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647700" indent="-285750">
              <a:defRPr/>
            </a:pPr>
            <a:r>
              <a:rPr lang="de-DE" sz="1800" dirty="0" err="1">
                <a:solidFill>
                  <a:schemeClr val="tx1"/>
                </a:solidFill>
              </a:rPr>
              <a:t>s</a:t>
            </a:r>
            <a:r>
              <a:rPr lang="de-DE" sz="1800" dirty="0" err="1" smtClean="0">
                <a:solidFill>
                  <a:schemeClr val="tx1"/>
                </a:solidFill>
              </a:rPr>
              <a:t>upport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digital </a:t>
            </a:r>
            <a:r>
              <a:rPr lang="de-DE" sz="1800" dirty="0" err="1" smtClean="0">
                <a:solidFill>
                  <a:schemeClr val="tx1"/>
                </a:solidFill>
              </a:rPr>
              <a:t>publications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by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joint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working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group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University Library </a:t>
            </a:r>
            <a:r>
              <a:rPr lang="de-DE" sz="1800" dirty="0" err="1">
                <a:solidFill>
                  <a:schemeClr val="tx1"/>
                </a:solidFill>
              </a:rPr>
              <a:t>and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CMS</a:t>
            </a:r>
          </a:p>
          <a:p>
            <a:pPr marL="361950" indent="0">
              <a:buNone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de-DE" sz="1300" dirty="0" smtClean="0">
                <a:solidFill>
                  <a:schemeClr val="tx1"/>
                </a:solidFill>
                <a:hlinkClick r:id="rId4"/>
              </a:rPr>
              <a:t>edoc@hu-berlin.de</a:t>
            </a:r>
            <a:endParaRPr lang="de-DE" sz="1200" dirty="0">
              <a:solidFill>
                <a:schemeClr val="tx1"/>
              </a:solidFill>
            </a:endParaRPr>
          </a:p>
          <a:p>
            <a:pPr marL="361950" indent="0">
              <a:buNone/>
              <a:defRPr/>
            </a:pPr>
            <a:endParaRPr lang="de-DE" sz="1200" dirty="0" smtClean="0">
              <a:solidFill>
                <a:schemeClr val="tx1"/>
              </a:solidFill>
            </a:endParaRPr>
          </a:p>
          <a:p>
            <a:pPr marL="361950" indent="0">
              <a:buNone/>
              <a:defRPr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1950" indent="0">
              <a:buNone/>
              <a:defRPr/>
            </a:pPr>
            <a:r>
              <a:rPr lang="de-DE" sz="1200" dirty="0" smtClean="0">
                <a:solidFill>
                  <a:srgbClr val="00376C"/>
                </a:solidFill>
                <a:latin typeface="Verdana" pitchFamily="34" charset="0"/>
              </a:rPr>
              <a:t>	</a:t>
            </a:r>
            <a:endParaRPr lang="de-DE" sz="1200" dirty="0">
              <a:solidFill>
                <a:srgbClr val="00376C"/>
              </a:solidFill>
              <a:latin typeface="Verdana" pitchFamily="34" charset="0"/>
            </a:endParaRPr>
          </a:p>
          <a:p>
            <a:pPr marL="361950" indent="0">
              <a:buNone/>
              <a:defRPr/>
            </a:pPr>
            <a:r>
              <a:rPr lang="de-DE" sz="1050" dirty="0">
                <a:solidFill>
                  <a:srgbClr val="00376C"/>
                </a:solidFill>
                <a:latin typeface="Verdana" pitchFamily="34" charset="0"/>
              </a:rPr>
              <a:t>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4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55625" y="5536332"/>
            <a:ext cx="3682218" cy="21602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Reading </a:t>
            </a:r>
            <a:r>
              <a:rPr lang="de-DE" dirty="0" err="1" smtClean="0"/>
              <a:t>room</a:t>
            </a:r>
            <a:r>
              <a:rPr lang="de-DE" dirty="0" smtClean="0"/>
              <a:t> in Erwin-</a:t>
            </a:r>
            <a:r>
              <a:rPr lang="de-DE" dirty="0" err="1" smtClean="0"/>
              <a:t>Schrödinger</a:t>
            </a:r>
            <a:r>
              <a:rPr lang="de-DE" dirty="0" smtClean="0"/>
              <a:t>-Zentrum; </a:t>
            </a:r>
          </a:p>
          <a:p>
            <a:r>
              <a:rPr lang="de-DE" dirty="0" err="1" smtClean="0"/>
              <a:t>Transportsation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„Hare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hedgehog</a:t>
            </a:r>
            <a:r>
              <a:rPr lang="de-DE" dirty="0" smtClean="0"/>
              <a:t>“ </a:t>
            </a:r>
            <a:r>
              <a:rPr lang="de-DE" dirty="0" err="1" smtClean="0"/>
              <a:t>Photos</a:t>
            </a:r>
            <a:r>
              <a:rPr lang="de-DE" dirty="0" smtClean="0"/>
              <a:t>: Anja Herwig</a:t>
            </a:r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12" name="Rechteck 11"/>
          <p:cNvSpPr/>
          <p:nvPr/>
        </p:nvSpPr>
        <p:spPr>
          <a:xfrm>
            <a:off x="4283968" y="1949277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ea typeface="ＭＳ Ｐゴシック" pitchFamily="34" charset="-128"/>
              </a:rPr>
              <a:t>Publication</a:t>
            </a:r>
            <a:r>
              <a:rPr lang="de-DE" dirty="0" smtClean="0">
                <a:ea typeface="ＭＳ Ｐゴシック" pitchFamily="34" charset="-128"/>
              </a:rPr>
              <a:t> </a:t>
            </a:r>
            <a:r>
              <a:rPr lang="de-DE" dirty="0" err="1" smtClean="0">
                <a:ea typeface="ＭＳ Ｐゴシック" pitchFamily="34" charset="-128"/>
              </a:rPr>
              <a:t>support</a:t>
            </a:r>
            <a:endParaRPr lang="de-DE" dirty="0">
              <a:ea typeface="ＭＳ Ｐゴシック" pitchFamily="34" charset="-12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06772" y="908720"/>
            <a:ext cx="8218488" cy="504654"/>
          </a:xfrm>
        </p:spPr>
        <p:txBody>
          <a:bodyPr/>
          <a:lstStyle/>
          <a:p>
            <a:r>
              <a:rPr lang="de-DE" sz="2400" dirty="0" smtClean="0"/>
              <a:t>Special Services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candidates</a:t>
            </a:r>
            <a:r>
              <a:rPr lang="de-DE" sz="2400" dirty="0" smtClean="0"/>
              <a:t> 6/6</a:t>
            </a:r>
            <a:endParaRPr lang="de-DE" sz="2400" dirty="0"/>
          </a:p>
        </p:txBody>
      </p:sp>
      <p:pic>
        <p:nvPicPr>
          <p:cNvPr id="15" name="Bildplatzhalter 11" descr="ZWB Nawi_LS.jpg"/>
          <p:cNvPicPr>
            <a:picLocks noChangeAspect="1"/>
          </p:cNvPicPr>
          <p:nvPr/>
        </p:nvPicPr>
        <p:blipFill>
          <a:blip r:embed="rId5" cstate="print"/>
          <a:srcRect l="17787" t="1627" r="15448"/>
          <a:stretch>
            <a:fillRect/>
          </a:stretch>
        </p:blipFill>
        <p:spPr bwMode="auto">
          <a:xfrm>
            <a:off x="555625" y="1916832"/>
            <a:ext cx="26654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7" descr="ZwB Nawi_Hase_und_Ige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25" y="3742457"/>
            <a:ext cx="26654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maederid\AppData\Local\Temp\qrcode-15578193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17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06772" y="908720"/>
            <a:ext cx="8218488" cy="504654"/>
          </a:xfrm>
        </p:spPr>
        <p:txBody>
          <a:bodyPr/>
          <a:lstStyle/>
          <a:p>
            <a:r>
              <a:rPr lang="de-DE" sz="2400" dirty="0" smtClean="0"/>
              <a:t>Website </a:t>
            </a:r>
            <a:r>
              <a:rPr lang="de-DE" sz="2400" dirty="0" err="1" smtClean="0"/>
              <a:t>information</a:t>
            </a:r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4"/>
          </p:nvPr>
        </p:nvSpPr>
        <p:spPr>
          <a:xfrm>
            <a:off x="755576" y="5229200"/>
            <a:ext cx="6264696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/>
              <a:t>https://www.ub.hu-berlin.de/en/phd-candidates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32412"/>
            <a:ext cx="5057673" cy="3456683"/>
          </a:xfrm>
          <a:prstGeom prst="rect">
            <a:avLst/>
          </a:prstGeom>
          <a:ln>
            <a:solidFill>
              <a:srgbClr val="747474"/>
            </a:solidFill>
          </a:ln>
        </p:spPr>
      </p:pic>
      <p:sp>
        <p:nvSpPr>
          <p:cNvPr id="10" name="Pfeil nach rechts 9"/>
          <p:cNvSpPr/>
          <p:nvPr/>
        </p:nvSpPr>
        <p:spPr>
          <a:xfrm>
            <a:off x="290324" y="4149080"/>
            <a:ext cx="333751" cy="2617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13"/>
          <p:cNvSpPr/>
          <p:nvPr/>
        </p:nvSpPr>
        <p:spPr>
          <a:xfrm>
            <a:off x="5944750" y="1892452"/>
            <a:ext cx="35544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51289" y="3690743"/>
            <a:ext cx="1012399" cy="129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392927"/>
            <a:ext cx="1192336" cy="1192336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5580112" y="1913211"/>
            <a:ext cx="298888" cy="267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1289" y="559431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Current</a:t>
            </a:r>
            <a:r>
              <a:rPr lang="de-DE" dirty="0" smtClean="0"/>
              <a:t> Corona </a:t>
            </a:r>
            <a:r>
              <a:rPr lang="de-DE" dirty="0" err="1" smtClean="0"/>
              <a:t>information</a:t>
            </a:r>
            <a:r>
              <a:rPr lang="de-DE" dirty="0"/>
              <a:t>: https://www.ub.hu-berlin.de/corona-aktuell</a:t>
            </a:r>
          </a:p>
        </p:txBody>
      </p:sp>
    </p:spTree>
    <p:extLst>
      <p:ext uri="{BB962C8B-B14F-4D97-AF65-F5344CB8AC3E}">
        <p14:creationId xmlns:p14="http://schemas.microsoft.com/office/powerpoint/2010/main" val="2949060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936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283967" y="2924944"/>
            <a:ext cx="4391721" cy="3240906"/>
          </a:xfrm>
        </p:spPr>
        <p:txBody>
          <a:bodyPr>
            <a:normAutofit/>
          </a:bodyPr>
          <a:lstStyle/>
          <a:p>
            <a:pPr marL="361950" indent="0">
              <a:buFont typeface="Arial" charset="0"/>
              <a:buNone/>
            </a:pPr>
            <a:r>
              <a:rPr lang="de-DE" sz="1800" dirty="0" smtClean="0"/>
              <a:t>Jacob-und-Wilhelm-Grimm-Zentrum</a:t>
            </a:r>
            <a:endParaRPr lang="de-DE" sz="1800" dirty="0"/>
          </a:p>
          <a:p>
            <a:pPr marL="361950" indent="0">
              <a:buFont typeface="Arial" charset="0"/>
              <a:buNone/>
            </a:pPr>
            <a:r>
              <a:rPr lang="de-DE" sz="1800" dirty="0"/>
              <a:t>Geschwister-Scholl-Str. 1/3</a:t>
            </a:r>
          </a:p>
          <a:p>
            <a:pPr marL="361950" indent="0">
              <a:buFont typeface="Arial" charset="0"/>
              <a:buNone/>
            </a:pPr>
            <a:r>
              <a:rPr lang="de-DE" sz="1800" dirty="0" smtClean="0"/>
              <a:t>D - 10117 </a:t>
            </a:r>
            <a:r>
              <a:rPr lang="de-DE" sz="1800" dirty="0"/>
              <a:t>Berlin</a:t>
            </a:r>
          </a:p>
          <a:p>
            <a:pPr marL="361950" indent="0">
              <a:buFont typeface="Arial" charset="0"/>
              <a:buNone/>
            </a:pPr>
            <a:r>
              <a:rPr lang="de-DE" sz="1800" dirty="0" smtClean="0"/>
              <a:t>Germany</a:t>
            </a:r>
            <a:endParaRPr lang="de-DE" sz="1800" dirty="0"/>
          </a:p>
          <a:p>
            <a:pPr marL="361950" indent="0">
              <a:spcBef>
                <a:spcPct val="40000"/>
              </a:spcBef>
              <a:buFont typeface="Arial" charset="0"/>
              <a:buNone/>
            </a:pPr>
            <a:endParaRPr lang="de-DE" sz="1800" dirty="0" smtClean="0"/>
          </a:p>
          <a:p>
            <a:pPr marL="361950" indent="0">
              <a:spcBef>
                <a:spcPct val="40000"/>
              </a:spcBef>
              <a:buFont typeface="Arial" charset="0"/>
              <a:buNone/>
            </a:pPr>
            <a:r>
              <a:rPr lang="de-DE" sz="1800" dirty="0" smtClean="0"/>
              <a:t>info@ub.hu-berlin.de</a:t>
            </a:r>
            <a:endParaRPr lang="de-DE" sz="1800" dirty="0">
              <a:solidFill>
                <a:srgbClr val="00376C"/>
              </a:solidFill>
            </a:endParaRPr>
          </a:p>
          <a:p>
            <a:pPr marL="361950" indent="0">
              <a:buFont typeface="Arial" charset="0"/>
              <a:buNone/>
            </a:pPr>
            <a:r>
              <a:rPr lang="de-DE" sz="1800" dirty="0"/>
              <a:t>www.ub.hu-berlin.de</a:t>
            </a:r>
          </a:p>
          <a:p>
            <a:pPr marL="0" indent="0">
              <a:buNone/>
            </a:pPr>
            <a:r>
              <a:rPr lang="de-DE" sz="1800" dirty="0"/>
              <a:t>    Twitter: @</a:t>
            </a:r>
            <a:r>
              <a:rPr lang="de-DE" sz="1800" dirty="0" err="1"/>
              <a:t>UBHumboldtUni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457734" y="5949281"/>
            <a:ext cx="3032781" cy="216024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defRPr/>
            </a:pPr>
            <a:r>
              <a:rPr lang="de-DE" kern="0" dirty="0">
                <a:solidFill>
                  <a:srgbClr val="7F7F7F"/>
                </a:solidFill>
                <a:cs typeface="ＭＳ Ｐゴシック" pitchFamily="-65" charset="-128"/>
              </a:rPr>
              <a:t>Grimm-Zentrum </a:t>
            </a:r>
            <a:r>
              <a:rPr lang="de-DE" kern="0" dirty="0" err="1">
                <a:solidFill>
                  <a:srgbClr val="7F7F7F"/>
                </a:solidFill>
                <a:cs typeface="ＭＳ Ｐゴシック" pitchFamily="-65" charset="-128"/>
              </a:rPr>
              <a:t>by</a:t>
            </a:r>
            <a:r>
              <a:rPr lang="de-DE" kern="0" dirty="0">
                <a:solidFill>
                  <a:srgbClr val="7F7F7F"/>
                </a:solidFill>
                <a:cs typeface="ＭＳ Ｐゴシック" pitchFamily="-65" charset="-128"/>
              </a:rPr>
              <a:t> </a:t>
            </a:r>
            <a:r>
              <a:rPr lang="de-DE" kern="0" dirty="0" err="1">
                <a:solidFill>
                  <a:srgbClr val="7F7F7F"/>
                </a:solidFill>
                <a:cs typeface="ＭＳ Ｐゴシック" pitchFamily="-65" charset="-128"/>
              </a:rPr>
              <a:t>night</a:t>
            </a:r>
            <a:endParaRPr lang="de-DE" kern="0" dirty="0">
              <a:solidFill>
                <a:srgbClr val="7F7F7F"/>
              </a:solidFill>
              <a:cs typeface="ＭＳ Ｐゴシック" pitchFamily="-65" charset="-128"/>
            </a:endParaRPr>
          </a:p>
          <a:p>
            <a:pPr eaLnBrk="0" hangingPunct="0">
              <a:defRPr/>
            </a:pPr>
            <a:r>
              <a:rPr lang="de-DE" kern="0" dirty="0" err="1">
                <a:solidFill>
                  <a:srgbClr val="7F7F7F"/>
                </a:solidFill>
                <a:cs typeface="ＭＳ Ｐゴシック" pitchFamily="-65" charset="-128"/>
              </a:rPr>
              <a:t>Photo</a:t>
            </a:r>
            <a:r>
              <a:rPr lang="de-DE" kern="0" dirty="0">
                <a:solidFill>
                  <a:srgbClr val="7F7F7F"/>
                </a:solidFill>
                <a:cs typeface="ＭＳ Ｐゴシック" pitchFamily="-65" charset="-128"/>
              </a:rPr>
              <a:t>: S. Müller</a:t>
            </a:r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333374"/>
            <a:ext cx="8218488" cy="1080000"/>
          </a:xfrm>
        </p:spPr>
        <p:txBody>
          <a:bodyPr/>
          <a:lstStyle/>
          <a:p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211960" y="1484784"/>
            <a:ext cx="4169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0">
              <a:buFont typeface="Arial" charset="0"/>
              <a:buNone/>
            </a:pPr>
            <a:r>
              <a:rPr lang="de-DE" dirty="0"/>
              <a:t>Humboldt-Universität zu Berlin</a:t>
            </a:r>
          </a:p>
          <a:p>
            <a:pPr marL="361950" indent="0">
              <a:buFont typeface="Arial" charset="0"/>
              <a:buNone/>
            </a:pPr>
            <a:endParaRPr lang="de-DE" sz="1000" dirty="0"/>
          </a:p>
          <a:p>
            <a:pPr marL="361950" indent="0">
              <a:buFont typeface="Arial" charset="0"/>
              <a:buNone/>
            </a:pPr>
            <a:r>
              <a:rPr lang="de-DE" dirty="0" smtClean="0"/>
              <a:t>University Library</a:t>
            </a:r>
            <a:endParaRPr lang="de-DE" dirty="0"/>
          </a:p>
          <a:p>
            <a:endParaRPr 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497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283967" y="1557338"/>
            <a:ext cx="4391721" cy="439194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>
                <a:solidFill>
                  <a:schemeClr val="tx1"/>
                </a:solidFill>
              </a:rPr>
              <a:t>founded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smtClean="0">
                <a:solidFill>
                  <a:schemeClr val="tx1"/>
                </a:solidFill>
              </a:rPr>
              <a:t>1831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central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institution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university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provides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academic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literature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university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staff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more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than</a:t>
            </a:r>
            <a:r>
              <a:rPr lang="de-DE" sz="1600" dirty="0" smtClean="0">
                <a:solidFill>
                  <a:schemeClr val="tx1"/>
                </a:solidFill>
              </a:rPr>
              <a:t> 35.000 </a:t>
            </a:r>
            <a:r>
              <a:rPr lang="de-DE" sz="1600" dirty="0" err="1" smtClean="0">
                <a:solidFill>
                  <a:schemeClr val="tx1"/>
                </a:solidFill>
              </a:rPr>
              <a:t>students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open </a:t>
            </a:r>
            <a:r>
              <a:rPr lang="de-DE" sz="1600" dirty="0" err="1" smtClean="0">
                <a:solidFill>
                  <a:schemeClr val="tx1"/>
                </a:solidFill>
              </a:rPr>
              <a:t>to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public</a:t>
            </a:r>
            <a:r>
              <a:rPr lang="de-DE" sz="1600" dirty="0" smtClean="0">
                <a:solidFill>
                  <a:schemeClr val="tx1"/>
                </a:solidFill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</a:rPr>
              <a:t>free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charge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457734" y="5949281"/>
            <a:ext cx="3032781" cy="216024"/>
          </a:xfrm>
        </p:spPr>
        <p:txBody>
          <a:bodyPr>
            <a:normAutofit lnSpcReduction="10000"/>
          </a:bodyPr>
          <a:lstStyle/>
          <a:p>
            <a:r>
              <a:rPr lang="de-DE" sz="700" dirty="0" err="1" smtClean="0"/>
              <a:t>Branch</a:t>
            </a:r>
            <a:r>
              <a:rPr lang="de-DE" sz="700" dirty="0" smtClean="0"/>
              <a:t> Library </a:t>
            </a:r>
            <a:r>
              <a:rPr lang="de-DE" sz="700" dirty="0" err="1" smtClean="0"/>
              <a:t>for</a:t>
            </a:r>
            <a:r>
              <a:rPr lang="de-DE" sz="700" dirty="0" smtClean="0"/>
              <a:t> </a:t>
            </a:r>
            <a:r>
              <a:rPr lang="de-DE" sz="700" dirty="0" err="1" smtClean="0"/>
              <a:t>Classical</a:t>
            </a:r>
            <a:r>
              <a:rPr lang="de-DE" sz="700" dirty="0" smtClean="0"/>
              <a:t> </a:t>
            </a:r>
            <a:r>
              <a:rPr lang="de-DE" sz="700" dirty="0" err="1" smtClean="0"/>
              <a:t>Archaeology</a:t>
            </a:r>
            <a:endParaRPr lang="de-DE" sz="700" dirty="0" smtClean="0"/>
          </a:p>
          <a:p>
            <a:r>
              <a:rPr lang="de-DE" sz="700" dirty="0" err="1" smtClean="0"/>
              <a:t>Photo</a:t>
            </a:r>
            <a:r>
              <a:rPr lang="de-DE" sz="700" dirty="0" smtClean="0"/>
              <a:t>: M. Heyde</a:t>
            </a:r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333374"/>
            <a:ext cx="8218488" cy="1080000"/>
          </a:xfrm>
        </p:spPr>
        <p:txBody>
          <a:bodyPr/>
          <a:lstStyle/>
          <a:p>
            <a:r>
              <a:rPr lang="de-DE" sz="2400" dirty="0" err="1" smtClean="0"/>
              <a:t>History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Profile</a:t>
            </a:r>
            <a:endParaRPr lang="de-DE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420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</a:rPr>
              <a:t>collection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about</a:t>
            </a:r>
            <a:r>
              <a:rPr lang="de-DE" sz="1600" dirty="0" smtClean="0">
                <a:solidFill>
                  <a:schemeClr val="tx1"/>
                </a:solidFill>
              </a:rPr>
              <a:t> 6 </a:t>
            </a:r>
            <a:r>
              <a:rPr lang="de-DE" sz="1600" dirty="0" err="1" smtClean="0">
                <a:solidFill>
                  <a:schemeClr val="tx1"/>
                </a:solidFill>
              </a:rPr>
              <a:t>million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volumes</a:t>
            </a:r>
            <a:r>
              <a:rPr lang="de-DE" sz="1600" dirty="0" smtClean="0">
                <a:solidFill>
                  <a:schemeClr val="tx1"/>
                </a:solidFill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</a:rPr>
              <a:t>books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periodicals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acquistion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budget</a:t>
            </a:r>
            <a:r>
              <a:rPr lang="de-DE" sz="1600" dirty="0" smtClean="0">
                <a:solidFill>
                  <a:schemeClr val="tx1"/>
                </a:solidFill>
              </a:rPr>
              <a:t>: </a:t>
            </a:r>
            <a:r>
              <a:rPr lang="de-DE" sz="1600" dirty="0" err="1" smtClean="0">
                <a:solidFill>
                  <a:schemeClr val="tx1"/>
                </a:solidFill>
              </a:rPr>
              <a:t>about</a:t>
            </a:r>
            <a:r>
              <a:rPr lang="de-DE" sz="1600" dirty="0" smtClean="0">
                <a:solidFill>
                  <a:schemeClr val="tx1"/>
                </a:solidFill>
              </a:rPr>
              <a:t> 5 </a:t>
            </a:r>
            <a:r>
              <a:rPr lang="de-DE" sz="1600" dirty="0" err="1" smtClean="0">
                <a:solidFill>
                  <a:schemeClr val="tx1"/>
                </a:solidFill>
              </a:rPr>
              <a:t>million</a:t>
            </a:r>
            <a:r>
              <a:rPr lang="de-DE" sz="1600" dirty="0" smtClean="0">
                <a:solidFill>
                  <a:schemeClr val="tx1"/>
                </a:solidFill>
              </a:rPr>
              <a:t> Euros a </a:t>
            </a:r>
            <a:r>
              <a:rPr lang="de-DE" sz="1600" dirty="0" err="1" smtClean="0">
                <a:solidFill>
                  <a:schemeClr val="tx1"/>
                </a:solidFill>
              </a:rPr>
              <a:t>year</a:t>
            </a:r>
            <a:r>
              <a:rPr lang="de-DE" sz="1600" dirty="0" smtClean="0">
                <a:solidFill>
                  <a:schemeClr val="tx1"/>
                </a:solidFill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</a:rPr>
              <a:t>including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third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party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funds</a:t>
            </a:r>
            <a:r>
              <a:rPr lang="de-DE" sz="1600" dirty="0" smtClean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a</a:t>
            </a:r>
            <a:r>
              <a:rPr lang="de-DE" sz="1600" dirty="0" smtClean="0">
                <a:solidFill>
                  <a:schemeClr val="tx1"/>
                </a:solidFill>
              </a:rPr>
              <a:t>n </a:t>
            </a:r>
            <a:r>
              <a:rPr lang="de-DE" sz="1600" dirty="0" err="1" smtClean="0">
                <a:solidFill>
                  <a:schemeClr val="tx1"/>
                </a:solidFill>
              </a:rPr>
              <a:t>average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70.000 </a:t>
            </a:r>
            <a:r>
              <a:rPr lang="de-DE" sz="1600" dirty="0" err="1" smtClean="0">
                <a:solidFill>
                  <a:schemeClr val="tx1"/>
                </a:solidFill>
              </a:rPr>
              <a:t>volumes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acquired</a:t>
            </a:r>
            <a:r>
              <a:rPr lang="de-DE" sz="1600" dirty="0" smtClean="0">
                <a:solidFill>
                  <a:schemeClr val="tx1"/>
                </a:solidFill>
              </a:rPr>
              <a:t> per </a:t>
            </a:r>
            <a:r>
              <a:rPr lang="de-DE" sz="1600" dirty="0" err="1" smtClean="0">
                <a:solidFill>
                  <a:schemeClr val="tx1"/>
                </a:solidFill>
              </a:rPr>
              <a:t>year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most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collections</a:t>
            </a:r>
            <a:r>
              <a:rPr lang="de-DE" sz="1600" dirty="0" smtClean="0">
                <a:solidFill>
                  <a:schemeClr val="tx1"/>
                </a:solidFill>
              </a:rPr>
              <a:t> in open </a:t>
            </a:r>
            <a:r>
              <a:rPr lang="de-DE" sz="1600" dirty="0" err="1" smtClean="0">
                <a:solidFill>
                  <a:schemeClr val="tx1"/>
                </a:solidFill>
              </a:rPr>
              <a:t>stacks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lendable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books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journals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sorted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systematically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by</a:t>
            </a:r>
            <a:r>
              <a:rPr lang="de-DE" sz="1600" dirty="0" smtClean="0">
                <a:solidFill>
                  <a:schemeClr val="tx1"/>
                </a:solidFill>
              </a:rPr>
              <a:t> Regensburger Verbundklassifikation (RVK)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457734" y="5949281"/>
            <a:ext cx="3032781" cy="216024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Branch</a:t>
            </a:r>
            <a:r>
              <a:rPr lang="de-DE" dirty="0" smtClean="0"/>
              <a:t> Library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Theology</a:t>
            </a:r>
            <a:endParaRPr lang="de-DE" dirty="0" smtClean="0"/>
          </a:p>
          <a:p>
            <a:r>
              <a:rPr lang="de-DE" dirty="0" err="1" smtClean="0"/>
              <a:t>Photo</a:t>
            </a:r>
            <a:r>
              <a:rPr lang="de-DE" dirty="0" smtClean="0"/>
              <a:t>: E. </a:t>
            </a:r>
            <a:r>
              <a:rPr lang="de-DE" dirty="0" err="1" smtClean="0"/>
              <a:t>Fesseler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333374"/>
            <a:ext cx="8218488" cy="1080000"/>
          </a:xfrm>
        </p:spPr>
        <p:txBody>
          <a:bodyPr/>
          <a:lstStyle/>
          <a:p>
            <a:r>
              <a:rPr lang="de-DE" sz="2400" dirty="0" smtClean="0"/>
              <a:t>Collections</a:t>
            </a:r>
            <a:endParaRPr lang="de-DE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1878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1365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283967" y="1556792"/>
            <a:ext cx="4464497" cy="460905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2.9 </a:t>
            </a:r>
            <a:r>
              <a:rPr lang="de-DE" sz="1600" dirty="0" err="1" smtClean="0">
                <a:solidFill>
                  <a:schemeClr val="tx1"/>
                </a:solidFill>
              </a:rPr>
              <a:t>million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users</a:t>
            </a:r>
            <a:r>
              <a:rPr lang="de-DE" sz="1600" dirty="0" smtClean="0">
                <a:solidFill>
                  <a:schemeClr val="tx1"/>
                </a:solidFill>
              </a:rPr>
              <a:t> / </a:t>
            </a:r>
            <a:r>
              <a:rPr lang="de-DE" sz="1600" dirty="0" err="1" smtClean="0">
                <a:solidFill>
                  <a:schemeClr val="tx1"/>
                </a:solidFill>
              </a:rPr>
              <a:t>year</a:t>
            </a:r>
            <a:r>
              <a:rPr lang="de-DE" sz="1600" dirty="0" smtClean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104 </a:t>
            </a:r>
            <a:r>
              <a:rPr lang="de-DE" sz="1600" dirty="0" err="1" smtClean="0">
                <a:solidFill>
                  <a:schemeClr val="tx1"/>
                </a:solidFill>
              </a:rPr>
              <a:t>opening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hours</a:t>
            </a:r>
            <a:r>
              <a:rPr lang="de-DE" sz="1600" dirty="0" smtClean="0">
                <a:solidFill>
                  <a:schemeClr val="tx1"/>
                </a:solidFill>
              </a:rPr>
              <a:t> / </a:t>
            </a:r>
            <a:r>
              <a:rPr lang="de-DE" sz="1600" dirty="0" err="1" smtClean="0">
                <a:solidFill>
                  <a:schemeClr val="tx1"/>
                </a:solidFill>
              </a:rPr>
              <a:t>week</a:t>
            </a:r>
            <a:r>
              <a:rPr lang="de-DE" sz="1600" dirty="0" smtClean="0">
                <a:solidFill>
                  <a:schemeClr val="tx1"/>
                </a:solidFill>
              </a:rPr>
              <a:t> (Grimm-Zentrum)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2.4 </a:t>
            </a:r>
            <a:r>
              <a:rPr lang="de-DE" sz="1600" dirty="0" err="1">
                <a:solidFill>
                  <a:schemeClr val="tx1"/>
                </a:solidFill>
              </a:rPr>
              <a:t>million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lendings</a:t>
            </a:r>
            <a:r>
              <a:rPr lang="de-DE" sz="1600" dirty="0" smtClean="0">
                <a:solidFill>
                  <a:schemeClr val="tx1"/>
                </a:solidFill>
              </a:rPr>
              <a:t> /</a:t>
            </a:r>
            <a:r>
              <a:rPr lang="de-DE" sz="1600" dirty="0" err="1">
                <a:solidFill>
                  <a:schemeClr val="tx1"/>
                </a:solidFill>
              </a:rPr>
              <a:t>year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3.380 </a:t>
            </a:r>
            <a:r>
              <a:rPr lang="de-DE" sz="1600" dirty="0" err="1" smtClean="0">
                <a:solidFill>
                  <a:schemeClr val="tx1"/>
                </a:solidFill>
              </a:rPr>
              <a:t>work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stations</a:t>
            </a:r>
            <a:r>
              <a:rPr lang="de-DE" sz="1600" dirty="0" smtClean="0">
                <a:solidFill>
                  <a:schemeClr val="tx1"/>
                </a:solidFill>
              </a:rPr>
              <a:t>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764 PC </a:t>
            </a:r>
            <a:r>
              <a:rPr lang="de-DE" sz="1600" dirty="0" err="1" smtClean="0">
                <a:solidFill>
                  <a:schemeClr val="tx1"/>
                </a:solidFill>
              </a:rPr>
              <a:t>work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stations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38 </a:t>
            </a:r>
            <a:r>
              <a:rPr lang="de-DE" sz="1600" dirty="0" err="1" smtClean="0">
                <a:solidFill>
                  <a:schemeClr val="tx1"/>
                </a:solidFill>
              </a:rPr>
              <a:t>rooms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group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study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72 </a:t>
            </a:r>
            <a:r>
              <a:rPr lang="de-DE" sz="1600" dirty="0" err="1" smtClean="0">
                <a:solidFill>
                  <a:schemeClr val="tx1"/>
                </a:solidFill>
              </a:rPr>
              <a:t>study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carrels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4 </a:t>
            </a:r>
            <a:r>
              <a:rPr lang="de-DE" sz="1600" dirty="0" err="1" smtClean="0">
                <a:solidFill>
                  <a:schemeClr val="tx1"/>
                </a:solidFill>
              </a:rPr>
              <a:t>parent</a:t>
            </a:r>
            <a:r>
              <a:rPr lang="de-DE" sz="1600" dirty="0" smtClean="0">
                <a:solidFill>
                  <a:schemeClr val="tx1"/>
                </a:solidFill>
              </a:rPr>
              <a:t>-</a:t>
            </a:r>
            <a:r>
              <a:rPr lang="de-DE" sz="1600" dirty="0" err="1" smtClean="0">
                <a:solidFill>
                  <a:schemeClr val="tx1"/>
                </a:solidFill>
              </a:rPr>
              <a:t>child</a:t>
            </a:r>
            <a:r>
              <a:rPr lang="de-DE" sz="1600" dirty="0" smtClean="0">
                <a:solidFill>
                  <a:schemeClr val="tx1"/>
                </a:solidFill>
              </a:rPr>
              <a:t>-areas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Note: </a:t>
            </a:r>
            <a:r>
              <a:rPr lang="de-DE" sz="1600" dirty="0" err="1" smtClean="0">
                <a:solidFill>
                  <a:schemeClr val="tx1"/>
                </a:solidFill>
              </a:rPr>
              <a:t>restrictions</a:t>
            </a:r>
            <a:r>
              <a:rPr lang="de-DE" sz="1600" dirty="0" smtClean="0">
                <a:solidFill>
                  <a:schemeClr val="tx1"/>
                </a:solidFill>
              </a:rPr>
              <a:t> due </a:t>
            </a:r>
            <a:r>
              <a:rPr lang="de-DE" sz="1600" dirty="0" err="1" smtClean="0">
                <a:solidFill>
                  <a:schemeClr val="tx1"/>
                </a:solidFill>
              </a:rPr>
              <a:t>to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current</a:t>
            </a:r>
            <a:r>
              <a:rPr lang="de-DE" sz="1600" dirty="0" smtClean="0">
                <a:solidFill>
                  <a:schemeClr val="tx1"/>
                </a:solidFill>
              </a:rPr>
              <a:t> Corona </a:t>
            </a:r>
            <a:r>
              <a:rPr lang="de-DE" sz="1600" dirty="0" err="1" smtClean="0">
                <a:solidFill>
                  <a:schemeClr val="tx1"/>
                </a:solidFill>
              </a:rPr>
              <a:t>pandemic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457734" y="5949281"/>
            <a:ext cx="3032781" cy="216024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Workplaces</a:t>
            </a:r>
            <a:r>
              <a:rPr lang="de-DE" dirty="0" smtClean="0"/>
              <a:t> at Grimm-Zentrum</a:t>
            </a:r>
          </a:p>
          <a:p>
            <a:r>
              <a:rPr lang="de-DE" dirty="0" err="1" smtClean="0"/>
              <a:t>Photo</a:t>
            </a:r>
            <a:r>
              <a:rPr lang="de-DE" dirty="0" smtClean="0"/>
              <a:t>: Lewandowski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333374"/>
            <a:ext cx="8218488" cy="1080000"/>
          </a:xfrm>
        </p:spPr>
        <p:txBody>
          <a:bodyPr/>
          <a:lstStyle/>
          <a:p>
            <a:r>
              <a:rPr lang="de-DE" sz="2400" dirty="0" smtClean="0"/>
              <a:t>Facts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Figures</a:t>
            </a:r>
            <a:endParaRPr lang="de-DE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395536" y="6356350"/>
            <a:ext cx="2133600" cy="50165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Dr. Ulrike Schenk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9339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1329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355976" y="1628800"/>
            <a:ext cx="4391721" cy="460905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Jacob-und-Wilhelm-Grimm-Zentrum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Science </a:t>
            </a:r>
            <a:r>
              <a:rPr lang="de-DE" sz="1400" dirty="0" err="1" smtClean="0">
                <a:solidFill>
                  <a:schemeClr val="tx1"/>
                </a:solidFill>
              </a:rPr>
              <a:t>Branch</a:t>
            </a:r>
            <a:r>
              <a:rPr lang="de-DE" sz="1400" dirty="0" smtClean="0">
                <a:solidFill>
                  <a:schemeClr val="tx1"/>
                </a:solidFill>
              </a:rPr>
              <a:t> Library: Erwin-</a:t>
            </a:r>
            <a:r>
              <a:rPr lang="de-DE" sz="1400" dirty="0" err="1" smtClean="0">
                <a:solidFill>
                  <a:schemeClr val="tx1"/>
                </a:solidFill>
              </a:rPr>
              <a:t>Schrödinger</a:t>
            </a:r>
            <a:r>
              <a:rPr lang="de-DE" sz="1400" dirty="0" smtClean="0">
                <a:solidFill>
                  <a:schemeClr val="tx1"/>
                </a:solidFill>
              </a:rPr>
              <a:t>-Zentrum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Branch</a:t>
            </a:r>
            <a:r>
              <a:rPr lang="de-DE" sz="1400" dirty="0" smtClean="0">
                <a:solidFill>
                  <a:schemeClr val="tx1"/>
                </a:solidFill>
              </a:rPr>
              <a:t> Library Campus Nord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>
                <a:solidFill>
                  <a:schemeClr val="tx1"/>
                </a:solidFill>
              </a:rPr>
              <a:t>Law </a:t>
            </a:r>
            <a:r>
              <a:rPr lang="de-DE" sz="1400" dirty="0" err="1">
                <a:solidFill>
                  <a:schemeClr val="tx1"/>
                </a:solidFill>
              </a:rPr>
              <a:t>Branch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Library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Asian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African </a:t>
            </a:r>
            <a:r>
              <a:rPr lang="de-DE" sz="1400" dirty="0">
                <a:solidFill>
                  <a:schemeClr val="tx1"/>
                </a:solidFill>
              </a:rPr>
              <a:t>Studies </a:t>
            </a:r>
            <a:r>
              <a:rPr lang="de-DE" sz="1400" dirty="0" err="1">
                <a:solidFill>
                  <a:schemeClr val="tx1"/>
                </a:solidFill>
              </a:rPr>
              <a:t>Branch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Library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Centre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Japanese</a:t>
            </a:r>
            <a:r>
              <a:rPr lang="de-DE" sz="1400" dirty="0" smtClean="0">
                <a:solidFill>
                  <a:schemeClr val="tx1"/>
                </a:solidFill>
              </a:rPr>
              <a:t> Language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Culture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</a:rPr>
              <a:t>Foreign Languages/Literatures Branch Library / Centre for British Studies (Library)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German </a:t>
            </a:r>
            <a:r>
              <a:rPr lang="de-DE" sz="1400" dirty="0">
                <a:solidFill>
                  <a:schemeClr val="tx1"/>
                </a:solidFill>
              </a:rPr>
              <a:t>Studies </a:t>
            </a:r>
            <a:r>
              <a:rPr lang="de-DE" sz="1400" dirty="0" err="1">
                <a:solidFill>
                  <a:schemeClr val="tx1"/>
                </a:solidFill>
              </a:rPr>
              <a:t>Branch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Library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Classical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Archaeology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Branch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Library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Musicology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Branch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Library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err="1" smtClean="0">
                <a:solidFill>
                  <a:schemeClr val="tx1"/>
                </a:solidFill>
              </a:rPr>
              <a:t>Theology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Branch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Library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tx1"/>
                </a:solidFill>
              </a:rPr>
              <a:t>University Archive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DE" sz="1400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333374"/>
            <a:ext cx="8218488" cy="1080000"/>
          </a:xfrm>
        </p:spPr>
        <p:txBody>
          <a:bodyPr/>
          <a:lstStyle/>
          <a:p>
            <a:r>
              <a:rPr lang="de-DE" sz="2400" dirty="0" smtClean="0"/>
              <a:t>Locations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457734" y="5949281"/>
            <a:ext cx="3032781" cy="216024"/>
          </a:xfrm>
        </p:spPr>
        <p:txBody>
          <a:bodyPr>
            <a:noAutofit/>
          </a:bodyPr>
          <a:lstStyle/>
          <a:p>
            <a:r>
              <a:rPr lang="de-DE" sz="700" dirty="0" err="1" smtClean="0"/>
              <a:t>Branch</a:t>
            </a:r>
            <a:r>
              <a:rPr lang="de-DE" sz="700" dirty="0" smtClean="0"/>
              <a:t> Library </a:t>
            </a:r>
            <a:r>
              <a:rPr lang="de-DE" sz="700" dirty="0" err="1" smtClean="0"/>
              <a:t>for</a:t>
            </a:r>
            <a:r>
              <a:rPr lang="de-DE" sz="700" dirty="0" smtClean="0"/>
              <a:t> Law in „Kommode“</a:t>
            </a:r>
          </a:p>
          <a:p>
            <a:r>
              <a:rPr lang="de-DE" sz="700" dirty="0" err="1" smtClean="0"/>
              <a:t>Photo</a:t>
            </a:r>
            <a:r>
              <a:rPr lang="de-DE" sz="700" dirty="0" smtClean="0"/>
              <a:t>: Heike Zappe</a:t>
            </a:r>
            <a:endParaRPr lang="de-DE" sz="7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1426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283968" y="1556792"/>
            <a:ext cx="4752528" cy="4680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dirty="0">
                <a:solidFill>
                  <a:schemeClr val="tx1"/>
                </a:solidFill>
              </a:rPr>
              <a:t>M</a:t>
            </a:r>
            <a:r>
              <a:rPr lang="de-DE" sz="1600" dirty="0" smtClean="0">
                <a:solidFill>
                  <a:schemeClr val="tx1"/>
                </a:solidFill>
              </a:rPr>
              <a:t>ore </a:t>
            </a:r>
            <a:r>
              <a:rPr lang="de-DE" sz="1600" dirty="0" err="1" smtClean="0">
                <a:solidFill>
                  <a:schemeClr val="tx1"/>
                </a:solidFill>
              </a:rPr>
              <a:t>than</a:t>
            </a:r>
            <a:r>
              <a:rPr lang="de-DE" sz="1600" dirty="0" smtClean="0">
                <a:solidFill>
                  <a:schemeClr val="tx1"/>
                </a:solidFill>
              </a:rPr>
              <a:t> 6 </a:t>
            </a:r>
            <a:r>
              <a:rPr lang="de-DE" sz="1600" dirty="0" err="1">
                <a:solidFill>
                  <a:schemeClr val="tx1"/>
                </a:solidFill>
              </a:rPr>
              <a:t>million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printed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volumes</a:t>
            </a:r>
            <a:r>
              <a:rPr lang="de-DE" sz="1600" dirty="0">
                <a:solidFill>
                  <a:schemeClr val="tx1"/>
                </a:solidFill>
              </a:rPr>
              <a:t>: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endParaRPr lang="de-DE" sz="1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about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3.7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million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in open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stacks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about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64.000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text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book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collection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dirty="0" err="1" smtClean="0">
                <a:solidFill>
                  <a:schemeClr val="tx1"/>
                </a:solidFill>
              </a:rPr>
              <a:t>Licensed</a:t>
            </a:r>
            <a:r>
              <a:rPr lang="de-DE" sz="1600" dirty="0" smtClean="0">
                <a:solidFill>
                  <a:schemeClr val="tx1"/>
                </a:solidFill>
              </a:rPr>
              <a:t> electronic </a:t>
            </a:r>
            <a:r>
              <a:rPr lang="de-DE" sz="1600" dirty="0" err="1" smtClean="0">
                <a:solidFill>
                  <a:schemeClr val="tx1"/>
                </a:solidFill>
              </a:rPr>
              <a:t>resources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e-books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more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than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200.000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titles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e-journals: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more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than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24.000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titles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numerous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general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subject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related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databases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our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electronic resources are accessible on site or via remote access (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VPN, HU members only)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Research </a:t>
            </a:r>
            <a:r>
              <a:rPr lang="de-DE" sz="1600" dirty="0" err="1" smtClean="0">
                <a:solidFill>
                  <a:schemeClr val="tx1"/>
                </a:solidFill>
              </a:rPr>
              <a:t>gate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all </a:t>
            </a:r>
            <a:r>
              <a:rPr lang="de-DE" sz="1600" dirty="0" err="1" smtClean="0">
                <a:solidFill>
                  <a:schemeClr val="tx1"/>
                </a:solidFill>
              </a:rPr>
              <a:t>holdings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library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more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de-DE" sz="1800" u="sng" dirty="0" smtClean="0">
                <a:solidFill>
                  <a:schemeClr val="tx1"/>
                </a:solidFill>
                <a:latin typeface="Verdana" pitchFamily="34" charset="0"/>
              </a:rPr>
              <a:t>primus.ub.hu-berlin.de</a:t>
            </a:r>
            <a:endParaRPr lang="de-DE" sz="1400" u="sng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de-DE" sz="1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de-DE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457200" y="333374"/>
            <a:ext cx="8218488" cy="1080000"/>
          </a:xfrm>
        </p:spPr>
        <p:txBody>
          <a:bodyPr/>
          <a:lstStyle/>
          <a:p>
            <a:r>
              <a:rPr lang="de-DE" sz="2400" dirty="0" smtClean="0"/>
              <a:t>Holdings: Print </a:t>
            </a:r>
            <a:r>
              <a:rPr lang="de-DE" sz="2400" dirty="0" err="1" smtClean="0"/>
              <a:t>and</a:t>
            </a:r>
            <a:r>
              <a:rPr lang="de-DE" sz="2400" dirty="0" smtClean="0"/>
              <a:t> electronic</a:t>
            </a:r>
            <a:endParaRPr lang="de-DE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r="8258"/>
          <a:stretch>
            <a:fillRect/>
          </a:stretch>
        </p:blipFill>
        <p:spPr/>
      </p:pic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2800" dirty="0"/>
              <a:t>Reading </a:t>
            </a:r>
            <a:r>
              <a:rPr lang="de-DE" sz="2800" dirty="0" err="1"/>
              <a:t>terraces</a:t>
            </a:r>
            <a:r>
              <a:rPr lang="de-DE" sz="2800" dirty="0"/>
              <a:t> in Grimm-Zentrum</a:t>
            </a:r>
          </a:p>
          <a:p>
            <a:r>
              <a:rPr lang="de-DE" sz="2800" dirty="0" err="1"/>
              <a:t>Photo</a:t>
            </a:r>
            <a:r>
              <a:rPr lang="de-DE" sz="2800" dirty="0"/>
              <a:t>: M. </a:t>
            </a:r>
            <a:r>
              <a:rPr lang="de-DE" sz="2800" dirty="0" err="1"/>
              <a:t>Bulaty</a:t>
            </a:r>
            <a:endParaRPr lang="de-DE" sz="2800" dirty="0"/>
          </a:p>
          <a:p>
            <a:endParaRPr lang="de-DE" dirty="0"/>
          </a:p>
        </p:txBody>
      </p:sp>
      <p:pic>
        <p:nvPicPr>
          <p:cNvPr id="10" name="Bildplatzhalt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r="1487"/>
          <a:stretch>
            <a:fillRect/>
          </a:stretch>
        </p:blipFill>
        <p:spPr>
          <a:xfrm>
            <a:off x="467544" y="1556792"/>
            <a:ext cx="3666210" cy="43919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413333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3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3924311" y="2996952"/>
            <a:ext cx="4391721" cy="33146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20 </a:t>
            </a:r>
            <a:r>
              <a:rPr lang="en-US" sz="1600" dirty="0" smtClean="0">
                <a:solidFill>
                  <a:schemeClr val="tx1"/>
                </a:solidFill>
              </a:rPr>
              <a:t>study desks </a:t>
            </a:r>
            <a:r>
              <a:rPr lang="en-US" sz="1600" dirty="0">
                <a:solidFill>
                  <a:schemeClr val="tx1"/>
                </a:solidFill>
              </a:rPr>
              <a:t>reserved exclusively for HU staff, scientists, and PhD </a:t>
            </a:r>
            <a:r>
              <a:rPr lang="en-US" sz="1600" dirty="0" smtClean="0">
                <a:solidFill>
                  <a:schemeClr val="tx1"/>
                </a:solidFill>
              </a:rPr>
              <a:t>candidates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in the Research </a:t>
            </a:r>
            <a:r>
              <a:rPr lang="en-US" sz="1600" dirty="0">
                <a:solidFill>
                  <a:schemeClr val="tx1"/>
                </a:solidFill>
              </a:rPr>
              <a:t>Reading Room </a:t>
            </a:r>
            <a:r>
              <a:rPr lang="en-US" sz="1600" dirty="0" smtClean="0">
                <a:solidFill>
                  <a:schemeClr val="tx1"/>
                </a:solidFill>
              </a:rPr>
              <a:t>of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Grimm-</a:t>
            </a:r>
            <a:r>
              <a:rPr lang="en-US" sz="1600" dirty="0" err="1" smtClean="0">
                <a:solidFill>
                  <a:schemeClr val="tx1"/>
                </a:solidFill>
              </a:rPr>
              <a:t>Zentrum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study carrels for PhD candidates for one month in several branch libraries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lockable book trolleys for PhD candidates for three months in several branch libraries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473075" y="5604445"/>
            <a:ext cx="3682218" cy="216024"/>
          </a:xfrm>
        </p:spPr>
        <p:txBody>
          <a:bodyPr>
            <a:normAutofit/>
          </a:bodyPr>
          <a:lstStyle/>
          <a:p>
            <a:r>
              <a:rPr lang="de-DE" dirty="0" smtClean="0"/>
              <a:t>Workstations in Grimm-Zentrum; Research Reading </a:t>
            </a:r>
            <a:r>
              <a:rPr lang="de-DE" dirty="0" err="1" smtClean="0"/>
              <a:t>Room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28.05.2021</a:t>
            </a:r>
            <a:endParaRPr lang="de-DE" dirty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12" name="Rechteck 11"/>
          <p:cNvSpPr/>
          <p:nvPr/>
        </p:nvSpPr>
        <p:spPr>
          <a:xfrm>
            <a:off x="4572000" y="148478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ea typeface="ＭＳ Ｐゴシック" pitchFamily="34" charset="-128"/>
            </a:endParaRPr>
          </a:p>
        </p:txBody>
      </p:sp>
      <p:pic>
        <p:nvPicPr>
          <p:cNvPr id="15" name="Picture 2" descr="L:\Fotoauswahl Carsten Intranet\B Grimmzentrum\Innen\Forschungslesesaal\FLS mit MenschenP1040319.JPG"/>
          <p:cNvPicPr>
            <a:picLocks noChangeAspect="1" noChangeArrowheads="1"/>
          </p:cNvPicPr>
          <p:nvPr/>
        </p:nvPicPr>
        <p:blipFill>
          <a:blip r:embed="rId3" cstate="print"/>
          <a:srcRect l="17787" r="17787"/>
          <a:stretch>
            <a:fillRect/>
          </a:stretch>
        </p:blipFill>
        <p:spPr bwMode="auto">
          <a:xfrm>
            <a:off x="473075" y="2299940"/>
            <a:ext cx="28257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4211960" y="22048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Study </a:t>
            </a:r>
            <a:r>
              <a:rPr lang="de-DE" dirty="0" err="1"/>
              <a:t>desks</a:t>
            </a:r>
            <a:r>
              <a:rPr lang="de-DE" dirty="0"/>
              <a:t>, </a:t>
            </a:r>
            <a:r>
              <a:rPr lang="de-DE" dirty="0" err="1"/>
              <a:t>carrels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trolleys</a:t>
            </a:r>
            <a:endParaRPr lang="de-DE" dirty="0"/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06772" y="908720"/>
            <a:ext cx="8218488" cy="504654"/>
          </a:xfrm>
        </p:spPr>
        <p:txBody>
          <a:bodyPr/>
          <a:lstStyle/>
          <a:p>
            <a:r>
              <a:rPr lang="de-DE" sz="2400" dirty="0" smtClean="0"/>
              <a:t>Special Services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candidates</a:t>
            </a:r>
            <a:r>
              <a:rPr lang="de-DE" sz="2400" dirty="0" smtClean="0"/>
              <a:t> 1/6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79727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361493" y="2636912"/>
            <a:ext cx="4026931" cy="388897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support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U</a:t>
            </a:r>
            <a:r>
              <a:rPr lang="de-DE" sz="1600" dirty="0" smtClean="0">
                <a:solidFill>
                  <a:schemeClr val="tx1"/>
                </a:solidFill>
              </a:rPr>
              <a:t>niversity </a:t>
            </a:r>
            <a:r>
              <a:rPr lang="de-DE" sz="1600" dirty="0">
                <a:solidFill>
                  <a:schemeClr val="tx1"/>
                </a:solidFill>
              </a:rPr>
              <a:t>L</a:t>
            </a:r>
            <a:r>
              <a:rPr lang="de-DE" sz="1600" dirty="0" smtClean="0">
                <a:solidFill>
                  <a:schemeClr val="tx1"/>
                </a:solidFill>
              </a:rPr>
              <a:t>ibrary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Computer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Media Service at Grimm-Zentrum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Schrödinger</a:t>
            </a:r>
            <a:r>
              <a:rPr lang="de-DE" sz="1600" dirty="0" smtClean="0">
                <a:solidFill>
                  <a:schemeClr val="tx1"/>
                </a:solidFill>
              </a:rPr>
              <a:t>-Zentrum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>
                <a:solidFill>
                  <a:schemeClr val="tx1"/>
                </a:solidFill>
              </a:rPr>
              <a:t>subject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librarians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contact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persons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your</a:t>
            </a:r>
            <a:r>
              <a:rPr lang="de-DE" sz="1600" dirty="0">
                <a:solidFill>
                  <a:schemeClr val="tx1"/>
                </a:solidFill>
              </a:rPr>
              <a:t> expert </a:t>
            </a:r>
            <a:r>
              <a:rPr lang="de-DE" sz="1600" dirty="0" err="1">
                <a:solidFill>
                  <a:schemeClr val="tx1"/>
                </a:solidFill>
              </a:rPr>
              <a:t>studies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comprehensive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range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trainings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workshops</a:t>
            </a:r>
            <a:r>
              <a:rPr lang="de-DE" sz="1600" dirty="0" smtClean="0">
                <a:solidFill>
                  <a:schemeClr val="tx1"/>
                </a:solidFill>
              </a:rPr>
              <a:t> (</a:t>
            </a:r>
            <a:r>
              <a:rPr lang="de-DE" sz="1600" dirty="0" err="1" smtClean="0">
                <a:solidFill>
                  <a:schemeClr val="tx1"/>
                </a:solidFill>
              </a:rPr>
              <a:t>presently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webinars</a:t>
            </a:r>
            <a:r>
              <a:rPr lang="de-DE" sz="1600" dirty="0" smtClean="0">
                <a:solidFill>
                  <a:schemeClr val="tx1"/>
                </a:solidFill>
              </a:rPr>
              <a:t>, in German </a:t>
            </a:r>
            <a:r>
              <a:rPr lang="de-DE" sz="1600" dirty="0" err="1" smtClean="0">
                <a:solidFill>
                  <a:schemeClr val="tx1"/>
                </a:solidFill>
              </a:rPr>
              <a:t>only</a:t>
            </a:r>
            <a:r>
              <a:rPr lang="de-DE" sz="1600" dirty="0" smtClean="0">
                <a:solidFill>
                  <a:schemeClr val="tx1"/>
                </a:solidFill>
              </a:rPr>
              <a:t>):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100" dirty="0">
                <a:solidFill>
                  <a:schemeClr val="tx1"/>
                </a:solidFill>
              </a:rPr>
              <a:t>https://www.ub.hu-berlin.de/en/learning-how-to-search/tours-of-the-library-and-training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4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20952" y="219571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ea typeface="ＭＳ Ｐゴシック" pitchFamily="34" charset="-128"/>
              </a:rPr>
              <a:t>Support </a:t>
            </a:r>
            <a:r>
              <a:rPr lang="de-DE" dirty="0" err="1" smtClean="0">
                <a:ea typeface="ＭＳ Ｐゴシック" pitchFamily="34" charset="-128"/>
              </a:rPr>
              <a:t>and</a:t>
            </a:r>
            <a:r>
              <a:rPr lang="de-DE" dirty="0" smtClean="0">
                <a:ea typeface="ＭＳ Ｐゴシック" pitchFamily="34" charset="-128"/>
              </a:rPr>
              <a:t> Training</a:t>
            </a:r>
            <a:endParaRPr lang="de-DE" dirty="0">
              <a:ea typeface="ＭＳ Ｐゴシック" pitchFamily="34" charset="-12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06772" y="908720"/>
            <a:ext cx="8218488" cy="504654"/>
          </a:xfrm>
        </p:spPr>
        <p:txBody>
          <a:bodyPr/>
          <a:lstStyle/>
          <a:p>
            <a:r>
              <a:rPr lang="de-DE" sz="2400" dirty="0" smtClean="0"/>
              <a:t>Special Services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candidates</a:t>
            </a:r>
            <a:r>
              <a:rPr lang="de-DE" sz="2400" dirty="0" smtClean="0"/>
              <a:t> 2/6</a:t>
            </a:r>
            <a:endParaRPr lang="de-DE" sz="2400" dirty="0"/>
          </a:p>
        </p:txBody>
      </p:sp>
      <p:sp>
        <p:nvSpPr>
          <p:cNvPr id="26" name="Inhaltsplatzhalter 25"/>
          <p:cNvSpPr>
            <a:spLocks noGrp="1"/>
          </p:cNvSpPr>
          <p:nvPr>
            <p:ph idx="13"/>
          </p:nvPr>
        </p:nvSpPr>
        <p:spPr>
          <a:xfrm>
            <a:off x="665002" y="3527714"/>
            <a:ext cx="3682218" cy="216024"/>
          </a:xfrm>
        </p:spPr>
        <p:txBody>
          <a:bodyPr/>
          <a:lstStyle/>
          <a:p>
            <a:r>
              <a:rPr lang="de-DE" dirty="0" err="1" smtClean="0"/>
              <a:t>Photo</a:t>
            </a:r>
            <a:r>
              <a:rPr lang="de-DE" dirty="0" smtClean="0"/>
              <a:t>: Anja Herwig</a:t>
            </a:r>
            <a:endParaRPr lang="de-DE" dirty="0"/>
          </a:p>
        </p:txBody>
      </p:sp>
      <p:pic>
        <p:nvPicPr>
          <p:cNvPr id="1026" name="Picture 2" descr="\\huzub36c.user.hu-berlin.de\ubHome\Bibl\schenkul\Eigene Dateien\My Pictures\Schul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5714"/>
            <a:ext cx="329509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2" y="501317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39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4283968" y="2492042"/>
            <a:ext cx="4391721" cy="388897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campus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licenses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Citavi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EndNote</a:t>
            </a:r>
            <a:endParaRPr lang="de-DE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err="1" smtClean="0">
                <a:solidFill>
                  <a:schemeClr val="tx1"/>
                </a:solidFill>
              </a:rPr>
              <a:t>regular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trainings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400" dirty="0" err="1" smtClean="0">
                <a:solidFill>
                  <a:schemeClr val="tx1"/>
                </a:solidFill>
              </a:rPr>
              <a:t>introduction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programme</a:t>
            </a:r>
            <a:endParaRPr lang="de-DE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400" dirty="0" err="1" smtClean="0">
                <a:solidFill>
                  <a:schemeClr val="tx1"/>
                </a:solidFill>
              </a:rPr>
              <a:t>reference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management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word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processing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programmes</a:t>
            </a:r>
            <a:endParaRPr lang="de-DE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400" dirty="0" err="1" smtClean="0">
                <a:solidFill>
                  <a:schemeClr val="tx1"/>
                </a:solidFill>
              </a:rPr>
              <a:t>tips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tricks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using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reference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management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programmes</a:t>
            </a:r>
            <a:r>
              <a:rPr lang="de-DE" sz="1400" dirty="0" smtClean="0">
                <a:solidFill>
                  <a:schemeClr val="tx1"/>
                </a:solidFill>
              </a:rPr>
              <a:t> at HU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dirty="0" smtClean="0"/>
              <a:t>28.05.2021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dirty="0"/>
              <a:t>Dr. Ulrike Schenk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44008" y="202484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ea typeface="ＭＳ Ｐゴシック" pitchFamily="34" charset="-128"/>
              </a:rPr>
              <a:t>Reference Management</a:t>
            </a:r>
            <a:endParaRPr lang="de-DE" dirty="0">
              <a:ea typeface="ＭＳ Ｐゴシック" pitchFamily="34" charset="-128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/>
          </p:nvPr>
        </p:nvSpPr>
        <p:spPr>
          <a:xfrm>
            <a:off x="606772" y="908720"/>
            <a:ext cx="8218488" cy="504654"/>
          </a:xfrm>
        </p:spPr>
        <p:txBody>
          <a:bodyPr/>
          <a:lstStyle/>
          <a:p>
            <a:r>
              <a:rPr lang="de-DE" sz="2400" dirty="0" smtClean="0"/>
              <a:t>Special Services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PhD</a:t>
            </a:r>
            <a:r>
              <a:rPr lang="de-DE" sz="2400" dirty="0" smtClean="0"/>
              <a:t> </a:t>
            </a:r>
            <a:r>
              <a:rPr lang="de-DE" sz="2400" dirty="0" err="1" smtClean="0"/>
              <a:t>candidates</a:t>
            </a:r>
            <a:r>
              <a:rPr lang="de-DE" sz="2400" dirty="0" smtClean="0"/>
              <a:t> 3/6</a:t>
            </a:r>
            <a:endParaRPr lang="de-DE" sz="2400" dirty="0"/>
          </a:p>
        </p:txBody>
      </p:sp>
      <p:pic>
        <p:nvPicPr>
          <p:cNvPr id="15" name="Grafik 14" descr="Citavi-DE-Logo-400x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552504"/>
            <a:ext cx="2586396" cy="84704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79" y="4978100"/>
            <a:ext cx="1080000" cy="1080000"/>
          </a:xfrm>
          <a:prstGeom prst="rect">
            <a:avLst/>
          </a:prstGeom>
        </p:spPr>
      </p:pic>
      <p:pic>
        <p:nvPicPr>
          <p:cNvPr id="11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2240"/>
            <a:ext cx="220345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1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ppt_Vorlage 2016">
  <a:themeElements>
    <a:clrScheme name="HU Farben">
      <a:dk1>
        <a:srgbClr val="00376C"/>
      </a:dk1>
      <a:lt1>
        <a:srgbClr val="FFFFFF"/>
      </a:lt1>
      <a:dk2>
        <a:srgbClr val="4D4D4D"/>
      </a:dk2>
      <a:lt2>
        <a:srgbClr val="FFFFFF"/>
      </a:lt2>
      <a:accent1>
        <a:srgbClr val="8A0F14"/>
      </a:accent1>
      <a:accent2>
        <a:srgbClr val="005728"/>
      </a:accent2>
      <a:accent3>
        <a:srgbClr val="D2C067"/>
      </a:accent3>
      <a:accent4>
        <a:srgbClr val="D1D1C2"/>
      </a:accent4>
      <a:accent5>
        <a:srgbClr val="BDCAD3"/>
      </a:accent5>
      <a:accent6>
        <a:srgbClr val="00376C"/>
      </a:accent6>
      <a:hlink>
        <a:srgbClr val="00376C"/>
      </a:hlink>
      <a:folHlink>
        <a:srgbClr val="00376C"/>
      </a:folHlink>
    </a:clrScheme>
    <a:fontScheme name="Benutzerdefinier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_ppt_Vorlage 2016_v3.potx" id="{E2F467A0-3E8F-4CC7-80B9-680058B29534}" vid="{63DFDC62-9F3A-4BD6-AA4F-89F66E20F5D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UB_ppt_Vorlage 2016</Template>
  <TotalTime>0</TotalTime>
  <Words>1293</Words>
  <Application>Microsoft Office PowerPoint</Application>
  <PresentationFormat>Bildschirmpräsentation (4:3)</PresentationFormat>
  <Paragraphs>229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Symbol</vt:lpstr>
      <vt:lpstr>Verdana</vt:lpstr>
      <vt:lpstr>Wingdings</vt:lpstr>
      <vt:lpstr>UB_ppt_Vorlage 2016</vt:lpstr>
      <vt:lpstr>University Library Humboldt-Universität zu Berlin</vt:lpstr>
      <vt:lpstr>History and Profile</vt:lpstr>
      <vt:lpstr>Collections</vt:lpstr>
      <vt:lpstr>Facts and Figures</vt:lpstr>
      <vt:lpstr>Locations</vt:lpstr>
      <vt:lpstr>Holdings: Print and electronic</vt:lpstr>
      <vt:lpstr>Special Services for PhD candidates 1/6</vt:lpstr>
      <vt:lpstr>Special Services for PhD candidates 2/6</vt:lpstr>
      <vt:lpstr>Special Services for PhD candidates 3/6</vt:lpstr>
      <vt:lpstr>Special Services for PhD candidates 4/6</vt:lpstr>
      <vt:lpstr>Special Services for PhD candidates 5/6</vt:lpstr>
      <vt:lpstr>Special Services for PhD candidates 6/6</vt:lpstr>
      <vt:lpstr>Website information</vt:lpstr>
      <vt:lpstr>Contact</vt:lpstr>
    </vt:vector>
  </TitlesOfParts>
  <Company>UB der Humboldt-Universität zu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Tollkuehn</dc:creator>
  <cp:lastModifiedBy>Ulrike Schenk</cp:lastModifiedBy>
  <cp:revision>115</cp:revision>
  <cp:lastPrinted>2020-01-23T14:19:38Z</cp:lastPrinted>
  <dcterms:created xsi:type="dcterms:W3CDTF">2016-09-01T09:01:17Z</dcterms:created>
  <dcterms:modified xsi:type="dcterms:W3CDTF">2021-05-26T11:35:22Z</dcterms:modified>
</cp:coreProperties>
</file>