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90" d="100"/>
          <a:sy n="90" d="100"/>
        </p:scale>
        <p:origin x="-13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773" y="1013248"/>
            <a:ext cx="4733699" cy="300729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E3E21DDE-66F1-44DC-82A7-925DD1EC33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Erasmus+ </a:t>
            </a:r>
            <a:r>
              <a:rPr lang="de-DE" dirty="0" err="1"/>
              <a:t>for</a:t>
            </a:r>
            <a:r>
              <a:rPr lang="de-DE" dirty="0"/>
              <a:t> PhD </a:t>
            </a:r>
            <a:r>
              <a:rPr lang="de-DE" dirty="0" err="1"/>
              <a:t>students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537ECB43-6D2E-4281-8FA0-0B9D964AB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Ruben Assmann &amp; Lisa </a:t>
            </a:r>
            <a:r>
              <a:rPr lang="de-DE" dirty="0" err="1"/>
              <a:t>Draser</a:t>
            </a:r>
            <a:endParaRPr lang="de-DE" dirty="0"/>
          </a:p>
          <a:p>
            <a:r>
              <a:rPr lang="de-DE" dirty="0"/>
              <a:t>Humboldt-Universität zu Berlin</a:t>
            </a:r>
          </a:p>
        </p:txBody>
      </p:sp>
      <p:pic>
        <p:nvPicPr>
          <p:cNvPr id="4" name="Picture 3" descr="S:\AI_Alle\AIA_Buchmann\Logos\EU flag-Erasmus+_vect_POS.jpg">
            <a:extLst>
              <a:ext uri="{FF2B5EF4-FFF2-40B4-BE49-F238E27FC236}">
                <a16:creationId xmlns:a16="http://schemas.microsoft.com/office/drawing/2014/main" xmlns="" id="{F2CBAEFA-A380-4983-A1CA-6830145AC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308594"/>
            <a:ext cx="2792633" cy="79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14B839C0-5D77-458D-A674-955E68282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1275" y="5007071"/>
            <a:ext cx="1114425" cy="11144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xmlns="" id="{A78253D8-78FA-4112-B0D4-D8F9E45B8997}"/>
              </a:ext>
            </a:extLst>
          </p:cNvPr>
          <p:cNvSpPr txBox="1">
            <a:spLocks/>
          </p:cNvSpPr>
          <p:nvPr/>
        </p:nvSpPr>
        <p:spPr bwMode="gray">
          <a:xfrm>
            <a:off x="9966039" y="6395641"/>
            <a:ext cx="2217083" cy="462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100" dirty="0"/>
              <a:t>ruben.assmann@hu-berlin.de</a:t>
            </a:r>
          </a:p>
        </p:txBody>
      </p:sp>
    </p:spTree>
    <p:extLst>
      <p:ext uri="{BB962C8B-B14F-4D97-AF65-F5344CB8AC3E}">
        <p14:creationId xmlns:p14="http://schemas.microsoft.com/office/powerpoint/2010/main" val="1363648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FBBCCB5-7CF3-4377-9AB0-AF96CF20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Erasmus+ </a:t>
            </a:r>
            <a:r>
              <a:rPr lang="de-DE" dirty="0"/>
              <a:t>countries 2019-2022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1BC68DCD-B980-4F49-8FE1-3BCF63972EEB}"/>
              </a:ext>
            </a:extLst>
          </p:cNvPr>
          <p:cNvSpPr txBox="1">
            <a:spLocks/>
          </p:cNvSpPr>
          <p:nvPr/>
        </p:nvSpPr>
        <p:spPr bwMode="gray">
          <a:xfrm>
            <a:off x="685916" y="380344"/>
            <a:ext cx="9461270" cy="457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100" dirty="0"/>
              <a:t>E+ Europe | </a:t>
            </a:r>
            <a:r>
              <a:rPr lang="de-DE" sz="1100" dirty="0" err="1"/>
              <a:t>categories</a:t>
            </a:r>
            <a:r>
              <a:rPr lang="de-DE" sz="1100" dirty="0"/>
              <a:t> | SMS | SMP | STA | STT | </a:t>
            </a:r>
            <a:r>
              <a:rPr lang="de-DE" sz="1100" dirty="0" err="1"/>
              <a:t>funding</a:t>
            </a:r>
            <a:r>
              <a:rPr lang="de-DE" sz="1100" dirty="0"/>
              <a:t>  | E+ </a:t>
            </a:r>
            <a:r>
              <a:rPr lang="de-DE" sz="1100" dirty="0" err="1"/>
              <a:t>worldwide</a:t>
            </a:r>
            <a:r>
              <a:rPr lang="de-DE" sz="1100" dirty="0"/>
              <a:t> | countries 2018-20 | </a:t>
            </a:r>
            <a:r>
              <a:rPr lang="de-DE" sz="1100" b="1" u="sng" dirty="0"/>
              <a:t>countries 2019-2022 </a:t>
            </a:r>
            <a:r>
              <a:rPr lang="de-DE" sz="1100" dirty="0"/>
              <a:t>| </a:t>
            </a:r>
            <a:r>
              <a:rPr lang="de-DE" sz="1100" dirty="0" err="1"/>
              <a:t>funding</a:t>
            </a:r>
            <a:r>
              <a:rPr lang="de-DE" sz="1100" dirty="0"/>
              <a:t> | </a:t>
            </a:r>
            <a:r>
              <a:rPr lang="de-DE" sz="1100" dirty="0" err="1"/>
              <a:t>contact</a:t>
            </a:r>
            <a:endParaRPr lang="de-DE" sz="11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xmlns="" id="{CC985CB9-BF9B-421B-808B-792752F4520C}"/>
              </a:ext>
            </a:extLst>
          </p:cNvPr>
          <p:cNvSpPr txBox="1">
            <a:spLocks/>
          </p:cNvSpPr>
          <p:nvPr/>
        </p:nvSpPr>
        <p:spPr bwMode="gray">
          <a:xfrm>
            <a:off x="9966039" y="6395641"/>
            <a:ext cx="2217083" cy="462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100" dirty="0"/>
              <a:t>ruben.assmann@hu-berlin.de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411CAEAF-9CCC-47AC-BD56-F4B6FC0C8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515" y="2294334"/>
            <a:ext cx="10352265" cy="410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850" y="5176434"/>
            <a:ext cx="1904441" cy="121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81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FBBCCB5-7CF3-4377-9AB0-AF96CF20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Erasmus</a:t>
            </a:r>
            <a:r>
              <a:rPr lang="de-DE" b="1"/>
              <a:t>+ </a:t>
            </a:r>
            <a:r>
              <a:rPr lang="de-DE"/>
              <a:t>funding</a:t>
            </a:r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1BC68DCD-B980-4F49-8FE1-3BCF63972EEB}"/>
              </a:ext>
            </a:extLst>
          </p:cNvPr>
          <p:cNvSpPr txBox="1">
            <a:spLocks/>
          </p:cNvSpPr>
          <p:nvPr/>
        </p:nvSpPr>
        <p:spPr bwMode="gray">
          <a:xfrm>
            <a:off x="685916" y="380344"/>
            <a:ext cx="9461270" cy="457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100" dirty="0"/>
              <a:t>E+ Europe | </a:t>
            </a:r>
            <a:r>
              <a:rPr lang="de-DE" sz="1100" dirty="0" err="1"/>
              <a:t>categories</a:t>
            </a:r>
            <a:r>
              <a:rPr lang="de-DE" sz="1100" dirty="0"/>
              <a:t> | SMS | SMP | STA | STT | </a:t>
            </a:r>
            <a:r>
              <a:rPr lang="de-DE" sz="1100" dirty="0" err="1"/>
              <a:t>funding</a:t>
            </a:r>
            <a:r>
              <a:rPr lang="de-DE" sz="1100" dirty="0"/>
              <a:t>  | E+ </a:t>
            </a:r>
            <a:r>
              <a:rPr lang="de-DE" sz="1100" dirty="0" err="1"/>
              <a:t>worldwide</a:t>
            </a:r>
            <a:r>
              <a:rPr lang="de-DE" sz="1100" dirty="0"/>
              <a:t> | countries 2018-20 | countries 2019-2022 | </a:t>
            </a:r>
            <a:r>
              <a:rPr lang="de-DE" sz="1100" b="1" u="sng" dirty="0" err="1"/>
              <a:t>funding</a:t>
            </a:r>
            <a:r>
              <a:rPr lang="de-DE" sz="1100" dirty="0"/>
              <a:t> | </a:t>
            </a:r>
            <a:r>
              <a:rPr lang="de-DE" sz="1100" dirty="0" err="1"/>
              <a:t>contact</a:t>
            </a:r>
            <a:endParaRPr lang="de-DE" sz="11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xmlns="" id="{A530BF20-339F-45D1-83A2-557757C8711B}"/>
              </a:ext>
            </a:extLst>
          </p:cNvPr>
          <p:cNvSpPr txBox="1">
            <a:spLocks/>
          </p:cNvSpPr>
          <p:nvPr/>
        </p:nvSpPr>
        <p:spPr bwMode="gray">
          <a:xfrm>
            <a:off x="9966039" y="6395641"/>
            <a:ext cx="2217083" cy="462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100" dirty="0"/>
              <a:t>ruben.assmann@hu-berlin.de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C8699630-C6B4-4EB0-A538-5F46046DA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3" y="2405220"/>
            <a:ext cx="9780815" cy="300368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850" y="5176434"/>
            <a:ext cx="1904441" cy="121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4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FBBCCB5-7CF3-4377-9AB0-AF96CF20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Erasmus+ </a:t>
            </a:r>
            <a:r>
              <a:rPr lang="de-DE" dirty="0" err="1"/>
              <a:t>contact</a:t>
            </a:r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1BC68DCD-B980-4F49-8FE1-3BCF63972EEB}"/>
              </a:ext>
            </a:extLst>
          </p:cNvPr>
          <p:cNvSpPr txBox="1">
            <a:spLocks/>
          </p:cNvSpPr>
          <p:nvPr/>
        </p:nvSpPr>
        <p:spPr bwMode="gray">
          <a:xfrm>
            <a:off x="685916" y="380344"/>
            <a:ext cx="9461270" cy="457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100" dirty="0"/>
              <a:t>E+ Europe | </a:t>
            </a:r>
            <a:r>
              <a:rPr lang="de-DE" sz="1100" dirty="0" err="1"/>
              <a:t>categories</a:t>
            </a:r>
            <a:r>
              <a:rPr lang="de-DE" sz="1100" dirty="0"/>
              <a:t> | SMS | SMP | STA | STT | </a:t>
            </a:r>
            <a:r>
              <a:rPr lang="de-DE" sz="1100" dirty="0" err="1"/>
              <a:t>funding</a:t>
            </a:r>
            <a:r>
              <a:rPr lang="de-DE" sz="1100" dirty="0"/>
              <a:t>  | E+ </a:t>
            </a:r>
            <a:r>
              <a:rPr lang="de-DE" sz="1100" dirty="0" err="1"/>
              <a:t>worldwide</a:t>
            </a:r>
            <a:r>
              <a:rPr lang="de-DE" sz="1100" dirty="0"/>
              <a:t> | countries 2018-20 | countries 2019-2022 | </a:t>
            </a:r>
            <a:r>
              <a:rPr lang="de-DE" sz="1100" dirty="0" err="1"/>
              <a:t>funding</a:t>
            </a:r>
            <a:r>
              <a:rPr lang="de-DE" sz="1100" dirty="0"/>
              <a:t> | </a:t>
            </a:r>
            <a:r>
              <a:rPr lang="de-DE" sz="1100" b="1" u="sng" dirty="0" err="1"/>
              <a:t>contact</a:t>
            </a:r>
            <a:endParaRPr lang="de-DE" sz="1100" b="1" u="sng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xmlns="" id="{9C8FF3ED-56CC-467E-9610-1C8B1CBF3FC9}"/>
              </a:ext>
            </a:extLst>
          </p:cNvPr>
          <p:cNvSpPr txBox="1">
            <a:spLocks/>
          </p:cNvSpPr>
          <p:nvPr/>
        </p:nvSpPr>
        <p:spPr bwMode="gray">
          <a:xfrm>
            <a:off x="9966039" y="6395641"/>
            <a:ext cx="2217083" cy="462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100" dirty="0"/>
              <a:t>ruben.assmann@hu-berlin.de</a:t>
            </a:r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14" y="2537907"/>
            <a:ext cx="10918481" cy="3165470"/>
          </a:xfrm>
        </p:spPr>
      </p:pic>
    </p:spTree>
    <p:extLst>
      <p:ext uri="{BB962C8B-B14F-4D97-AF65-F5344CB8AC3E}">
        <p14:creationId xmlns:p14="http://schemas.microsoft.com/office/powerpoint/2010/main" val="2557969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>
            <a:extLst>
              <a:ext uri="{FF2B5EF4-FFF2-40B4-BE49-F238E27FC236}">
                <a16:creationId xmlns:a16="http://schemas.microsoft.com/office/drawing/2014/main" xmlns="" id="{BC996C8D-4445-4483-99D9-554984D750EB}"/>
              </a:ext>
            </a:extLst>
          </p:cNvPr>
          <p:cNvSpPr txBox="1">
            <a:spLocks/>
          </p:cNvSpPr>
          <p:nvPr/>
        </p:nvSpPr>
        <p:spPr>
          <a:xfrm>
            <a:off x="445792" y="1429305"/>
            <a:ext cx="11300415" cy="2956264"/>
          </a:xfrm>
          <a:prstGeom prst="roundRect">
            <a:avLst>
              <a:gd name="adj" fmla="val 1858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GB" sz="1800" b="1" dirty="0"/>
              <a:t>Joint PhD </a:t>
            </a:r>
            <a:r>
              <a:rPr lang="en-GB" sz="1800" dirty="0"/>
              <a:t>| Humboldt-Universität </a:t>
            </a:r>
            <a:r>
              <a:rPr lang="en-GB" sz="1800" dirty="0" err="1"/>
              <a:t>zu</a:t>
            </a:r>
            <a:r>
              <a:rPr lang="en-GB" sz="1800" dirty="0"/>
              <a:t> Berlin + King’s College London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1800" dirty="0"/>
              <a:t>Contact: </a:t>
            </a:r>
            <a:r>
              <a:rPr lang="en-GB" sz="1800" dirty="0" err="1"/>
              <a:t>Dr.</a:t>
            </a:r>
            <a:r>
              <a:rPr lang="en-GB" sz="1800" dirty="0"/>
              <a:t> Christin </a:t>
            </a:r>
            <a:r>
              <a:rPr lang="en-GB" sz="1800" dirty="0" err="1"/>
              <a:t>Bohnke</a:t>
            </a:r>
            <a:r>
              <a:rPr lang="en-GB" sz="1800" dirty="0"/>
              <a:t> (030 2093-20092 | christin.bohnke@hu-berlin.de)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en-GB" sz="1800" dirty="0"/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GB" sz="1800" b="1" dirty="0"/>
              <a:t>DAAD database for scholarships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1800" dirty="0"/>
              <a:t>Short term (6 weeks-6 months), Long term (1-2years)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1800" dirty="0"/>
              <a:t>Presentation at conferences (“</a:t>
            </a:r>
            <a:r>
              <a:rPr lang="en-GB" sz="1800" dirty="0" err="1"/>
              <a:t>Kongressreisenprogr</a:t>
            </a:r>
            <a:r>
              <a:rPr lang="en-GB" sz="1800" dirty="0"/>
              <a:t>.”)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1800" dirty="0"/>
              <a:t>Foundations/Scholarships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GB" sz="1800" dirty="0"/>
              <a:t>Fritz-Thyssen, Gerda-Henkel, Yousef Jameel (HU)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24482915-8D5F-4227-A6F0-2D48AAFB9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252" y="2850233"/>
            <a:ext cx="4212318" cy="3060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xmlns="" id="{D8E0A7CC-96CF-4F46-A9BF-BE79CB6BC829}"/>
              </a:ext>
            </a:extLst>
          </p:cNvPr>
          <p:cNvSpPr txBox="1">
            <a:spLocks/>
          </p:cNvSpPr>
          <p:nvPr/>
        </p:nvSpPr>
        <p:spPr>
          <a:xfrm>
            <a:off x="3927319" y="781760"/>
            <a:ext cx="3006142" cy="450234"/>
          </a:xfrm>
          <a:prstGeom prst="roundRect">
            <a:avLst>
              <a:gd name="adj" fmla="val 1858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ADDITIONAL INFORMATION</a:t>
            </a:r>
          </a:p>
          <a:p>
            <a:pPr algn="l"/>
            <a:endParaRPr lang="en-GB" sz="1800" dirty="0"/>
          </a:p>
        </p:txBody>
      </p:sp>
      <p:pic>
        <p:nvPicPr>
          <p:cNvPr id="1027" name="Picture 3" descr="N:\Eigene Dateien\Assmann_Ruben\01_Desktop\164px-King's_College_London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55" y="1429305"/>
            <a:ext cx="1214841" cy="92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075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FBBCCB5-7CF3-4377-9AB0-AF96CF20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/>
              <a:t>news: </a:t>
            </a:r>
            <a:r>
              <a:rPr lang="de-DE" b="1" dirty="0"/>
              <a:t>Brexit </a:t>
            </a:r>
            <a:r>
              <a:rPr lang="de-DE" b="1" dirty="0">
                <a:solidFill>
                  <a:srgbClr val="FF0000"/>
                </a:solidFill>
              </a:rPr>
              <a:t>(!)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xmlns="" id="{9F98F805-A72A-4288-A918-671AB9AE9105}"/>
              </a:ext>
            </a:extLst>
          </p:cNvPr>
          <p:cNvSpPr txBox="1">
            <a:spLocks/>
          </p:cNvSpPr>
          <p:nvPr/>
        </p:nvSpPr>
        <p:spPr bwMode="gray">
          <a:xfrm>
            <a:off x="9966039" y="6395641"/>
            <a:ext cx="2217083" cy="462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100" dirty="0"/>
              <a:t>ruben.assmann@hu-berlin.de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xmlns="" id="{1A4EF893-C051-4C40-8098-304065789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18914"/>
            <a:ext cx="10483671" cy="3346880"/>
          </a:xfrm>
        </p:spPr>
        <p:txBody>
          <a:bodyPr>
            <a:normAutofit/>
          </a:bodyPr>
          <a:lstStyle/>
          <a:p>
            <a:pPr marL="355600">
              <a:spcBef>
                <a:spcPts val="100"/>
              </a:spcBef>
              <a:buClr>
                <a:srgbClr val="ACD333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de-DE" sz="2400" spc="-5" dirty="0">
                <a:solidFill>
                  <a:srgbClr val="404040"/>
                </a:solidFill>
                <a:cs typeface="Century Gothic"/>
              </a:rPr>
              <a:t>Erasmus+ </a:t>
            </a:r>
            <a:r>
              <a:rPr lang="de-DE" sz="2400" dirty="0" err="1">
                <a:solidFill>
                  <a:srgbClr val="404040"/>
                </a:solidFill>
                <a:cs typeface="Century Gothic"/>
              </a:rPr>
              <a:t>funding</a:t>
            </a:r>
            <a:r>
              <a:rPr lang="de-DE" sz="2400" dirty="0">
                <a:solidFill>
                  <a:srgbClr val="404040"/>
                </a:solidFill>
                <a:cs typeface="Century Gothic"/>
              </a:rPr>
              <a:t> </a:t>
            </a:r>
            <a:r>
              <a:rPr lang="de-DE" sz="2400" dirty="0" err="1">
                <a:solidFill>
                  <a:srgbClr val="404040"/>
                </a:solidFill>
                <a:cs typeface="Century Gothic"/>
              </a:rPr>
              <a:t>remains</a:t>
            </a:r>
            <a:r>
              <a:rPr lang="de-DE" sz="2400" dirty="0">
                <a:solidFill>
                  <a:srgbClr val="404040"/>
                </a:solidFill>
                <a:cs typeface="Century Gothic"/>
              </a:rPr>
              <a:t> </a:t>
            </a:r>
            <a:r>
              <a:rPr lang="de-DE" sz="2400" spc="-5" dirty="0" err="1">
                <a:solidFill>
                  <a:srgbClr val="404040"/>
                </a:solidFill>
                <a:cs typeface="Century Gothic"/>
              </a:rPr>
              <a:t>possible</a:t>
            </a:r>
            <a:r>
              <a:rPr lang="de-DE" sz="2400" spc="-5" dirty="0">
                <a:solidFill>
                  <a:srgbClr val="404040"/>
                </a:solidFill>
                <a:cs typeface="Century Gothic"/>
              </a:rPr>
              <a:t> </a:t>
            </a:r>
            <a:r>
              <a:rPr lang="de-DE" sz="2400" spc="5" dirty="0" err="1">
                <a:solidFill>
                  <a:srgbClr val="404040"/>
                </a:solidFill>
                <a:cs typeface="Century Gothic"/>
              </a:rPr>
              <a:t>until</a:t>
            </a:r>
            <a:r>
              <a:rPr lang="de-DE" sz="2400" spc="5" dirty="0">
                <a:solidFill>
                  <a:srgbClr val="404040"/>
                </a:solidFill>
                <a:cs typeface="Century Gothic"/>
              </a:rPr>
              <a:t> </a:t>
            </a:r>
            <a:r>
              <a:rPr lang="de-DE" sz="2400" b="1" spc="-5" dirty="0">
                <a:solidFill>
                  <a:srgbClr val="404040"/>
                </a:solidFill>
                <a:cs typeface="Century Gothic"/>
              </a:rPr>
              <a:t>March 2023</a:t>
            </a:r>
          </a:p>
          <a:p>
            <a:pPr marL="355600">
              <a:spcBef>
                <a:spcPts val="100"/>
              </a:spcBef>
              <a:buClr>
                <a:srgbClr val="ACD333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lang="de-DE" sz="2400" b="1" spc="-5" dirty="0">
              <a:solidFill>
                <a:srgbClr val="404040"/>
              </a:solidFill>
              <a:cs typeface="Century Gothic"/>
            </a:endParaRPr>
          </a:p>
          <a:p>
            <a:pPr marL="355600">
              <a:spcBef>
                <a:spcPts val="100"/>
              </a:spcBef>
              <a:buClr>
                <a:srgbClr val="ACD333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de-DE" sz="2400" spc="-5" dirty="0" err="1">
                <a:solidFill>
                  <a:srgbClr val="404040"/>
                </a:solidFill>
                <a:cs typeface="Century Gothic"/>
              </a:rPr>
              <a:t>Since</a:t>
            </a:r>
            <a:r>
              <a:rPr lang="de-DE" sz="2400" spc="-5" dirty="0">
                <a:solidFill>
                  <a:srgbClr val="404040"/>
                </a:solidFill>
                <a:cs typeface="Century Gothic"/>
              </a:rPr>
              <a:t> 2021a </a:t>
            </a:r>
            <a:r>
              <a:rPr lang="de-DE" sz="2400" spc="-5" dirty="0" err="1">
                <a:solidFill>
                  <a:srgbClr val="404040"/>
                </a:solidFill>
                <a:cs typeface="Century Gothic"/>
              </a:rPr>
              <a:t>visa</a:t>
            </a:r>
            <a:r>
              <a:rPr lang="de-DE" sz="2400" spc="-5" dirty="0">
                <a:solidFill>
                  <a:srgbClr val="404040"/>
                </a:solidFill>
                <a:cs typeface="Century Gothic"/>
              </a:rPr>
              <a:t> </a:t>
            </a:r>
            <a:r>
              <a:rPr lang="de-DE" sz="2400" spc="-5" dirty="0" err="1">
                <a:solidFill>
                  <a:srgbClr val="404040"/>
                </a:solidFill>
                <a:cs typeface="Century Gothic"/>
              </a:rPr>
              <a:t>is</a:t>
            </a:r>
            <a:r>
              <a:rPr lang="de-DE" sz="2400" spc="-5" dirty="0">
                <a:solidFill>
                  <a:srgbClr val="404040"/>
                </a:solidFill>
                <a:cs typeface="Century Gothic"/>
              </a:rPr>
              <a:t> </a:t>
            </a:r>
            <a:r>
              <a:rPr lang="de-DE" sz="2400" spc="-5" dirty="0" err="1">
                <a:solidFill>
                  <a:srgbClr val="404040"/>
                </a:solidFill>
                <a:cs typeface="Century Gothic"/>
              </a:rPr>
              <a:t>necessary</a:t>
            </a:r>
            <a:r>
              <a:rPr lang="de-DE" sz="2400" spc="-5" dirty="0">
                <a:solidFill>
                  <a:srgbClr val="404040"/>
                </a:solidFill>
                <a:cs typeface="Century Gothic"/>
              </a:rPr>
              <a:t> </a:t>
            </a:r>
            <a:r>
              <a:rPr lang="de-DE" sz="2400" spc="-5" dirty="0" err="1">
                <a:solidFill>
                  <a:srgbClr val="404040"/>
                </a:solidFill>
                <a:cs typeface="Century Gothic"/>
              </a:rPr>
              <a:t>for</a:t>
            </a:r>
            <a:r>
              <a:rPr lang="de-DE" sz="2400" spc="-5" dirty="0">
                <a:solidFill>
                  <a:srgbClr val="404040"/>
                </a:solidFill>
                <a:cs typeface="Century Gothic"/>
              </a:rPr>
              <a:t> a </a:t>
            </a:r>
            <a:r>
              <a:rPr lang="de-DE" sz="2400" spc="-5" dirty="0" err="1">
                <a:solidFill>
                  <a:srgbClr val="404040"/>
                </a:solidFill>
                <a:cs typeface="Century Gothic"/>
              </a:rPr>
              <a:t>study</a:t>
            </a:r>
            <a:r>
              <a:rPr lang="de-DE" sz="2400" spc="-5" dirty="0">
                <a:solidFill>
                  <a:srgbClr val="404040"/>
                </a:solidFill>
                <a:cs typeface="Century Gothic"/>
              </a:rPr>
              <a:t> </a:t>
            </a:r>
            <a:r>
              <a:rPr lang="de-DE" sz="2400" spc="-5" dirty="0" err="1">
                <a:solidFill>
                  <a:srgbClr val="404040"/>
                </a:solidFill>
                <a:cs typeface="Century Gothic"/>
              </a:rPr>
              <a:t>period</a:t>
            </a:r>
            <a:r>
              <a:rPr lang="de-DE" sz="2400" spc="-5" dirty="0">
                <a:solidFill>
                  <a:srgbClr val="404040"/>
                </a:solidFill>
                <a:cs typeface="Century Gothic"/>
              </a:rPr>
              <a:t> </a:t>
            </a:r>
            <a:r>
              <a:rPr lang="de-DE" sz="2400" spc="-5" dirty="0" err="1">
                <a:solidFill>
                  <a:srgbClr val="404040"/>
                </a:solidFill>
                <a:cs typeface="Century Gothic"/>
              </a:rPr>
              <a:t>of</a:t>
            </a:r>
            <a:r>
              <a:rPr lang="de-DE" sz="2400" spc="-5" dirty="0">
                <a:solidFill>
                  <a:srgbClr val="404040"/>
                </a:solidFill>
                <a:cs typeface="Century Gothic"/>
              </a:rPr>
              <a:t> </a:t>
            </a:r>
            <a:r>
              <a:rPr lang="de-DE" sz="2400" spc="-5" dirty="0" err="1">
                <a:solidFill>
                  <a:srgbClr val="404040"/>
                </a:solidFill>
                <a:cs typeface="Century Gothic"/>
              </a:rPr>
              <a:t>more</a:t>
            </a:r>
            <a:r>
              <a:rPr lang="de-DE" sz="2400" spc="-5" dirty="0">
                <a:solidFill>
                  <a:srgbClr val="404040"/>
                </a:solidFill>
                <a:cs typeface="Century Gothic"/>
              </a:rPr>
              <a:t> </a:t>
            </a:r>
            <a:r>
              <a:rPr lang="de-DE" sz="2400" spc="-5" dirty="0" err="1">
                <a:solidFill>
                  <a:srgbClr val="404040"/>
                </a:solidFill>
                <a:cs typeface="Century Gothic"/>
              </a:rPr>
              <a:t>than</a:t>
            </a:r>
            <a:r>
              <a:rPr lang="de-DE" sz="2400" spc="-5" dirty="0">
                <a:solidFill>
                  <a:srgbClr val="404040"/>
                </a:solidFill>
                <a:cs typeface="Century Gothic"/>
              </a:rPr>
              <a:t> 6 </a:t>
            </a:r>
            <a:r>
              <a:rPr lang="de-DE" sz="2400" spc="-5" dirty="0" err="1">
                <a:solidFill>
                  <a:srgbClr val="404040"/>
                </a:solidFill>
                <a:cs typeface="Century Gothic"/>
              </a:rPr>
              <a:t>months</a:t>
            </a:r>
            <a:r>
              <a:rPr lang="de-DE" sz="2400" spc="-5" dirty="0">
                <a:solidFill>
                  <a:srgbClr val="404040"/>
                </a:solidFill>
                <a:cs typeface="Century Gothic"/>
              </a:rPr>
              <a:t> (</a:t>
            </a:r>
            <a:r>
              <a:rPr lang="de-DE" sz="2400" b="1" spc="-5" dirty="0" err="1">
                <a:solidFill>
                  <a:srgbClr val="404040"/>
                </a:solidFill>
                <a:cs typeface="Century Gothic"/>
              </a:rPr>
              <a:t>student</a:t>
            </a:r>
            <a:r>
              <a:rPr lang="de-DE" sz="2400" b="1" spc="-5" dirty="0">
                <a:solidFill>
                  <a:srgbClr val="404040"/>
                </a:solidFill>
                <a:cs typeface="Century Gothic"/>
              </a:rPr>
              <a:t> </a:t>
            </a:r>
            <a:r>
              <a:rPr lang="de-DE" sz="2400" b="1" spc="-5" dirty="0" err="1">
                <a:solidFill>
                  <a:srgbClr val="404040"/>
                </a:solidFill>
                <a:cs typeface="Century Gothic"/>
              </a:rPr>
              <a:t>visa</a:t>
            </a:r>
            <a:r>
              <a:rPr lang="de-DE" sz="2400" spc="-5" dirty="0">
                <a:solidFill>
                  <a:srgbClr val="404040"/>
                </a:solidFill>
                <a:cs typeface="Century Gothic"/>
              </a:rPr>
              <a:t>) </a:t>
            </a:r>
            <a:r>
              <a:rPr lang="de-DE" sz="2400" spc="-5" dirty="0" err="1">
                <a:solidFill>
                  <a:srgbClr val="404040"/>
                </a:solidFill>
                <a:cs typeface="Century Gothic"/>
              </a:rPr>
              <a:t>or</a:t>
            </a:r>
            <a:r>
              <a:rPr lang="de-DE" sz="2400" spc="-5" dirty="0">
                <a:solidFill>
                  <a:srgbClr val="404040"/>
                </a:solidFill>
                <a:cs typeface="Century Gothic"/>
              </a:rPr>
              <a:t> an </a:t>
            </a:r>
            <a:r>
              <a:rPr lang="de-DE" sz="2400" spc="-5" dirty="0" err="1">
                <a:solidFill>
                  <a:srgbClr val="404040"/>
                </a:solidFill>
                <a:cs typeface="Century Gothic"/>
              </a:rPr>
              <a:t>internship</a:t>
            </a:r>
            <a:r>
              <a:rPr lang="de-DE" sz="2400" spc="-5" dirty="0">
                <a:solidFill>
                  <a:srgbClr val="404040"/>
                </a:solidFill>
                <a:cs typeface="Century Gothic"/>
              </a:rPr>
              <a:t> (</a:t>
            </a:r>
            <a:r>
              <a:rPr lang="de-DE" sz="2400" b="1" spc="-5" dirty="0">
                <a:solidFill>
                  <a:srgbClr val="404040"/>
                </a:solidFill>
                <a:cs typeface="Century Gothic"/>
              </a:rPr>
              <a:t>T5 </a:t>
            </a:r>
            <a:r>
              <a:rPr lang="de-DE" sz="2400" b="1" spc="-5" dirty="0" err="1">
                <a:solidFill>
                  <a:srgbClr val="404040"/>
                </a:solidFill>
                <a:cs typeface="Century Gothic"/>
              </a:rPr>
              <a:t>visa</a:t>
            </a:r>
            <a:r>
              <a:rPr lang="de-DE" sz="2400" spc="-5" dirty="0">
                <a:solidFill>
                  <a:srgbClr val="404040"/>
                </a:solidFill>
                <a:cs typeface="Century Gothic"/>
              </a:rPr>
              <a:t>)</a:t>
            </a:r>
          </a:p>
          <a:p>
            <a:pPr marL="355600">
              <a:spcBef>
                <a:spcPts val="100"/>
              </a:spcBef>
              <a:buClr>
                <a:srgbClr val="ACD333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lang="de-DE" sz="2400" spc="-5" dirty="0">
              <a:solidFill>
                <a:srgbClr val="404040"/>
              </a:solidFill>
              <a:cs typeface="Century Gothic"/>
            </a:endParaRPr>
          </a:p>
          <a:p>
            <a:pPr marL="355600">
              <a:spcBef>
                <a:spcPts val="100"/>
              </a:spcBef>
              <a:buClr>
                <a:srgbClr val="ACD333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de-DE" sz="2400" spc="-5" dirty="0" err="1">
                <a:solidFill>
                  <a:srgbClr val="404040"/>
                </a:solidFill>
                <a:cs typeface="Century Gothic"/>
              </a:rPr>
              <a:t>Please</a:t>
            </a:r>
            <a:r>
              <a:rPr lang="de-DE" sz="2400" spc="-5" dirty="0">
                <a:solidFill>
                  <a:srgbClr val="404040"/>
                </a:solidFill>
                <a:cs typeface="Century Gothic"/>
              </a:rPr>
              <a:t> </a:t>
            </a:r>
            <a:r>
              <a:rPr lang="de-DE" sz="2400" spc="-5" dirty="0" err="1">
                <a:solidFill>
                  <a:srgbClr val="404040"/>
                </a:solidFill>
                <a:cs typeface="Century Gothic"/>
              </a:rPr>
              <a:t>allow</a:t>
            </a:r>
            <a:r>
              <a:rPr lang="de-DE" sz="2400" spc="-5" dirty="0">
                <a:solidFill>
                  <a:srgbClr val="404040"/>
                </a:solidFill>
                <a:cs typeface="Century Gothic"/>
              </a:rPr>
              <a:t> </a:t>
            </a:r>
            <a:r>
              <a:rPr lang="de-DE" sz="2400" spc="-5" dirty="0" err="1">
                <a:solidFill>
                  <a:srgbClr val="404040"/>
                </a:solidFill>
                <a:cs typeface="Century Gothic"/>
              </a:rPr>
              <a:t>enough</a:t>
            </a:r>
            <a:r>
              <a:rPr lang="de-DE" sz="2400" spc="-5" dirty="0">
                <a:solidFill>
                  <a:srgbClr val="404040"/>
                </a:solidFill>
                <a:cs typeface="Century Gothic"/>
              </a:rPr>
              <a:t> time (at least 2-3 </a:t>
            </a:r>
            <a:r>
              <a:rPr lang="de-DE" sz="2400" spc="-5" dirty="0" err="1">
                <a:solidFill>
                  <a:srgbClr val="404040"/>
                </a:solidFill>
                <a:cs typeface="Century Gothic"/>
              </a:rPr>
              <a:t>months</a:t>
            </a:r>
            <a:r>
              <a:rPr lang="de-DE" sz="2400" spc="-5" dirty="0">
                <a:solidFill>
                  <a:srgbClr val="404040"/>
                </a:solidFill>
                <a:cs typeface="Century Gothic"/>
              </a:rPr>
              <a:t>) </a:t>
            </a:r>
            <a:r>
              <a:rPr lang="de-DE" sz="2400" spc="-5" dirty="0" err="1">
                <a:solidFill>
                  <a:srgbClr val="404040"/>
                </a:solidFill>
                <a:cs typeface="Century Gothic"/>
              </a:rPr>
              <a:t>for</a:t>
            </a:r>
            <a:r>
              <a:rPr lang="de-DE" sz="2400" spc="-5" dirty="0">
                <a:solidFill>
                  <a:srgbClr val="404040"/>
                </a:solidFill>
                <a:cs typeface="Century Gothic"/>
              </a:rPr>
              <a:t> </a:t>
            </a:r>
            <a:r>
              <a:rPr lang="de-DE" sz="2400" spc="-5" dirty="0" err="1">
                <a:solidFill>
                  <a:srgbClr val="404040"/>
                </a:solidFill>
                <a:cs typeface="Century Gothic"/>
              </a:rPr>
              <a:t>your</a:t>
            </a:r>
            <a:r>
              <a:rPr lang="de-DE" sz="2400" spc="-5" dirty="0">
                <a:solidFill>
                  <a:srgbClr val="404040"/>
                </a:solidFill>
                <a:cs typeface="Century Gothic"/>
              </a:rPr>
              <a:t>  </a:t>
            </a:r>
            <a:r>
              <a:rPr lang="de-DE" sz="2400" spc="-5" dirty="0" err="1">
                <a:solidFill>
                  <a:srgbClr val="404040"/>
                </a:solidFill>
                <a:cs typeface="Century Gothic"/>
              </a:rPr>
              <a:t>preperation</a:t>
            </a:r>
            <a:r>
              <a:rPr lang="de-DE" sz="2400" spc="-5" dirty="0">
                <a:solidFill>
                  <a:srgbClr val="404040"/>
                </a:solidFill>
                <a:cs typeface="Century Gothic"/>
              </a:rPr>
              <a:t> </a:t>
            </a:r>
            <a:r>
              <a:rPr lang="de-DE" sz="2400" spc="-5" dirty="0" err="1">
                <a:solidFill>
                  <a:srgbClr val="404040"/>
                </a:solidFill>
                <a:cs typeface="Century Gothic"/>
              </a:rPr>
              <a:t>and</a:t>
            </a:r>
            <a:r>
              <a:rPr lang="de-DE" sz="2400" spc="-5" dirty="0">
                <a:solidFill>
                  <a:srgbClr val="404040"/>
                </a:solidFill>
                <a:cs typeface="Century Gothic"/>
              </a:rPr>
              <a:t> </a:t>
            </a:r>
            <a:r>
              <a:rPr lang="de-DE" sz="2400" spc="-5" dirty="0" err="1">
                <a:solidFill>
                  <a:srgbClr val="404040"/>
                </a:solidFill>
                <a:cs typeface="Century Gothic"/>
              </a:rPr>
              <a:t>application</a:t>
            </a:r>
            <a:r>
              <a:rPr lang="de-DE" sz="2400" spc="-5" dirty="0">
                <a:solidFill>
                  <a:srgbClr val="404040"/>
                </a:solidFill>
                <a:cs typeface="Century Gothic"/>
              </a:rPr>
              <a:t>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66" y="680219"/>
            <a:ext cx="2695698" cy="179593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812482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FBBCCB5-7CF3-4377-9AB0-AF96CF20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/>
              <a:t>news: </a:t>
            </a:r>
            <a:r>
              <a:rPr lang="de-DE" b="1" dirty="0"/>
              <a:t>Corona </a:t>
            </a:r>
            <a:r>
              <a:rPr lang="de-DE" b="1" dirty="0">
                <a:solidFill>
                  <a:srgbClr val="FF0000"/>
                </a:solidFill>
              </a:rPr>
              <a:t>(!!)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xmlns="" id="{9F98F805-A72A-4288-A918-671AB9AE9105}"/>
              </a:ext>
            </a:extLst>
          </p:cNvPr>
          <p:cNvSpPr txBox="1">
            <a:spLocks/>
          </p:cNvSpPr>
          <p:nvPr/>
        </p:nvSpPr>
        <p:spPr bwMode="gray">
          <a:xfrm>
            <a:off x="9966039" y="6395641"/>
            <a:ext cx="2217083" cy="462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100" dirty="0"/>
              <a:t>ruben.assmann@hu-berlin.de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xmlns="" id="{1A4EF893-C051-4C40-8098-304065789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18914"/>
            <a:ext cx="10817487" cy="3346880"/>
          </a:xfrm>
        </p:spPr>
        <p:txBody>
          <a:bodyPr>
            <a:normAutofit/>
          </a:bodyPr>
          <a:lstStyle/>
          <a:p>
            <a:pPr lvl="0">
              <a:buClr>
                <a:srgbClr val="ACD433"/>
              </a:buClr>
            </a:pPr>
            <a:r>
              <a:rPr lang="de-DE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According</a:t>
            </a: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to</a:t>
            </a: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Humboldt-Universität zu Berlin </a:t>
            </a:r>
            <a:r>
              <a:rPr lang="de-DE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and</a:t>
            </a: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the</a:t>
            </a: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Erasmus+ </a:t>
            </a:r>
            <a:r>
              <a:rPr lang="de-DE" sz="24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programme</a:t>
            </a: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de-DE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No</a:t>
            </a: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restrictions</a:t>
            </a: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for</a:t>
            </a: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students</a:t>
            </a: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! </a:t>
            </a:r>
          </a:p>
          <a:p>
            <a:pPr lvl="0">
              <a:buClr>
                <a:srgbClr val="ACD433"/>
              </a:buClr>
            </a:pPr>
            <a:r>
              <a:rPr lang="de-DE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Currently</a:t>
            </a: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de-DE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students</a:t>
            </a: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abroad</a:t>
            </a: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for</a:t>
            </a: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internship</a:t>
            </a: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/</a:t>
            </a:r>
            <a:r>
              <a:rPr lang="de-DE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study</a:t>
            </a: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stay</a:t>
            </a:r>
            <a:endParaRPr lang="de-DE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CD433"/>
              </a:buClr>
            </a:pP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Generally: </a:t>
            </a:r>
            <a:r>
              <a:rPr lang="de-DE" sz="24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health</a:t>
            </a:r>
            <a:r>
              <a:rPr lang="de-DE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&amp; </a:t>
            </a:r>
            <a:r>
              <a:rPr lang="de-DE" sz="24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safety</a:t>
            </a:r>
            <a:r>
              <a:rPr lang="de-DE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should</a:t>
            </a: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always</a:t>
            </a: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be</a:t>
            </a: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PRIORITY</a:t>
            </a:r>
          </a:p>
          <a:p>
            <a:pPr lvl="0">
              <a:buClr>
                <a:srgbClr val="ACD433"/>
              </a:buClr>
            </a:pP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Keep </a:t>
            </a:r>
            <a:r>
              <a:rPr lang="de-DE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yourself</a:t>
            </a: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updated</a:t>
            </a: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de-DE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RKI </a:t>
            </a: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&amp; </a:t>
            </a:r>
            <a:r>
              <a:rPr lang="de-DE" sz="24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Ministry</a:t>
            </a:r>
            <a:r>
              <a:rPr lang="de-DE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24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of</a:t>
            </a:r>
            <a:r>
              <a:rPr lang="de-DE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24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Foreign</a:t>
            </a:r>
            <a:r>
              <a:rPr lang="de-DE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24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Affairs</a:t>
            </a:r>
            <a:endParaRPr lang="de-DE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CD433"/>
              </a:buClr>
            </a:pPr>
            <a:endParaRPr lang="de-DE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CD433"/>
              </a:buClr>
            </a:pPr>
            <a:r>
              <a:rPr lang="de-DE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However</a:t>
            </a: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24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only</a:t>
            </a:r>
            <a:r>
              <a:rPr lang="de-DE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24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necessary</a:t>
            </a:r>
            <a:r>
              <a:rPr lang="de-DE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business</a:t>
            </a: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trips</a:t>
            </a: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for</a:t>
            </a: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teachers</a:t>
            </a: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/</a:t>
            </a:r>
            <a:r>
              <a:rPr lang="de-DE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staff</a:t>
            </a:r>
            <a:endParaRPr lang="de-DE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022" y="438375"/>
            <a:ext cx="2662517" cy="199688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497046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>
            <a:extLst>
              <a:ext uri="{FF2B5EF4-FFF2-40B4-BE49-F238E27FC236}">
                <a16:creationId xmlns:a16="http://schemas.microsoft.com/office/drawing/2014/main" xmlns="" id="{BC996C8D-4445-4483-99D9-554984D750EB}"/>
              </a:ext>
            </a:extLst>
          </p:cNvPr>
          <p:cNvSpPr txBox="1">
            <a:spLocks/>
          </p:cNvSpPr>
          <p:nvPr/>
        </p:nvSpPr>
        <p:spPr>
          <a:xfrm>
            <a:off x="1803308" y="1314935"/>
            <a:ext cx="8009250" cy="1114425"/>
          </a:xfrm>
          <a:prstGeom prst="roundRect">
            <a:avLst>
              <a:gd name="adj" fmla="val 1858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4400" dirty="0" err="1"/>
              <a:t>Thank</a:t>
            </a:r>
            <a:r>
              <a:rPr lang="de-DE" sz="4400" dirty="0"/>
              <a:t> </a:t>
            </a:r>
            <a:r>
              <a:rPr lang="de-DE" sz="4400" dirty="0" err="1"/>
              <a:t>you</a:t>
            </a:r>
            <a:r>
              <a:rPr lang="de-DE" sz="4400" dirty="0"/>
              <a:t> </a:t>
            </a:r>
            <a:r>
              <a:rPr lang="de-DE" sz="4400" dirty="0" err="1"/>
              <a:t>for</a:t>
            </a:r>
            <a:r>
              <a:rPr lang="de-DE" sz="4400" dirty="0"/>
              <a:t> </a:t>
            </a:r>
            <a:r>
              <a:rPr lang="de-DE" sz="4400" dirty="0" err="1"/>
              <a:t>your</a:t>
            </a:r>
            <a:r>
              <a:rPr lang="de-DE" sz="4400" dirty="0"/>
              <a:t> </a:t>
            </a:r>
            <a:r>
              <a:rPr lang="de-DE" sz="4400" dirty="0" err="1"/>
              <a:t>attention</a:t>
            </a:r>
            <a:r>
              <a:rPr lang="de-DE" sz="4400" dirty="0"/>
              <a:t>!</a:t>
            </a:r>
          </a:p>
        </p:txBody>
      </p:sp>
      <p:pic>
        <p:nvPicPr>
          <p:cNvPr id="6" name="Picture 3" descr="S:\AI_Alle\AIA_Buchmann\Logos\EU flag-Erasmus+_vect_POS.jpg">
            <a:extLst>
              <a:ext uri="{FF2B5EF4-FFF2-40B4-BE49-F238E27FC236}">
                <a16:creationId xmlns:a16="http://schemas.microsoft.com/office/drawing/2014/main" xmlns="" id="{0C5F6409-0ED2-422A-B2B2-D8FDAD4A6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308594"/>
            <a:ext cx="2792633" cy="79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56EC8FF3-4935-4137-9D5D-49BBDDC33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1275" y="5007071"/>
            <a:ext cx="1114425" cy="1114425"/>
          </a:xfrm>
          <a:prstGeom prst="rect">
            <a:avLst/>
          </a:prstGeom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xmlns="" id="{397A8211-FF5D-4B46-82C3-B36E002440CB}"/>
              </a:ext>
            </a:extLst>
          </p:cNvPr>
          <p:cNvSpPr txBox="1">
            <a:spLocks/>
          </p:cNvSpPr>
          <p:nvPr/>
        </p:nvSpPr>
        <p:spPr>
          <a:xfrm>
            <a:off x="1247614" y="4014739"/>
            <a:ext cx="3425125" cy="332535"/>
          </a:xfrm>
          <a:prstGeom prst="roundRect">
            <a:avLst>
              <a:gd name="adj" fmla="val 1858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err="1"/>
              <a:t>lisa.draser@hu-berlin.de</a:t>
            </a:r>
            <a:endParaRPr lang="de-DE" sz="240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xmlns="" id="{B06B5505-36B3-4F21-9BCF-1B83E26B8839}"/>
              </a:ext>
            </a:extLst>
          </p:cNvPr>
          <p:cNvSpPr txBox="1">
            <a:spLocks/>
          </p:cNvSpPr>
          <p:nvPr/>
        </p:nvSpPr>
        <p:spPr bwMode="gray">
          <a:xfrm>
            <a:off x="663723" y="4775334"/>
            <a:ext cx="5432276" cy="1348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b="1" dirty="0"/>
              <a:t>Erasmus+ </a:t>
            </a:r>
            <a:br>
              <a:rPr lang="de-DE" b="1" dirty="0"/>
            </a:br>
            <a:r>
              <a:rPr lang="de-DE" dirty="0"/>
              <a:t>Humboldt-Universität zu Berlin</a:t>
            </a:r>
          </a:p>
        </p:txBody>
      </p:sp>
      <p:pic>
        <p:nvPicPr>
          <p:cNvPr id="10" name="Grafik 9" descr="Ein Bild, das Person, draußen, Frau, Gras enthält.&#10;&#10;Automatisch generierte Beschreibung">
            <a:extLst>
              <a:ext uri="{FF2B5EF4-FFF2-40B4-BE49-F238E27FC236}">
                <a16:creationId xmlns:a16="http://schemas.microsoft.com/office/drawing/2014/main" xmlns="" id="{5814E092-EE02-482B-8783-354DD1AD0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173" y="2429360"/>
            <a:ext cx="1226320" cy="1466086"/>
          </a:xfrm>
          <a:prstGeom prst="rect">
            <a:avLst/>
          </a:prstGeom>
        </p:spPr>
      </p:pic>
      <p:pic>
        <p:nvPicPr>
          <p:cNvPr id="13" name="Grafik 12" descr="Ein Bild, das Person, Gebäude, draußen, Mann enthält.&#10;&#10;Automatisch generierte Beschreibung">
            <a:extLst>
              <a:ext uri="{FF2B5EF4-FFF2-40B4-BE49-F238E27FC236}">
                <a16:creationId xmlns:a16="http://schemas.microsoft.com/office/drawing/2014/main" xmlns="" id="{13435C1E-45D2-4944-8E4F-BF5871131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314" y="2444515"/>
            <a:ext cx="2181851" cy="1450931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xmlns="" id="{397A8211-FF5D-4B46-82C3-B36E002440CB}"/>
              </a:ext>
            </a:extLst>
          </p:cNvPr>
          <p:cNvSpPr txBox="1">
            <a:spLocks/>
          </p:cNvSpPr>
          <p:nvPr/>
        </p:nvSpPr>
        <p:spPr>
          <a:xfrm>
            <a:off x="6553201" y="4014739"/>
            <a:ext cx="3425125" cy="332535"/>
          </a:xfrm>
          <a:prstGeom prst="roundRect">
            <a:avLst>
              <a:gd name="adj" fmla="val 1858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err="1"/>
              <a:t>ruben.assmann@hu-berlin.de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92344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FBBCCB5-7CF3-4377-9AB0-AF96CF20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Erasmus+ </a:t>
            </a:r>
            <a:r>
              <a:rPr lang="de-DE" dirty="0"/>
              <a:t>Europe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CA850F7-2DF9-44BE-AEA5-2088D49C7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Programme to support ‘mobility’ (≠ scholarship)</a:t>
            </a:r>
          </a:p>
          <a:p>
            <a:r>
              <a:rPr lang="en-GB" sz="2800" dirty="0"/>
              <a:t>Each year 200.000 students going abroad (1-2 semesters)</a:t>
            </a:r>
          </a:p>
          <a:p>
            <a:r>
              <a:rPr lang="en-GB" sz="2800" dirty="0"/>
              <a:t>HU: 1000 Incoming students from 30 countries</a:t>
            </a:r>
          </a:p>
          <a:p>
            <a:r>
              <a:rPr lang="en-GB" sz="2800" dirty="0"/>
              <a:t>HU: 1000 participants outgoings (students/staff/teachers)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1BC68DCD-B980-4F49-8FE1-3BCF63972EEB}"/>
              </a:ext>
            </a:extLst>
          </p:cNvPr>
          <p:cNvSpPr txBox="1">
            <a:spLocks/>
          </p:cNvSpPr>
          <p:nvPr/>
        </p:nvSpPr>
        <p:spPr bwMode="gray">
          <a:xfrm>
            <a:off x="685916" y="380344"/>
            <a:ext cx="9461270" cy="457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100" b="1" u="sng" dirty="0"/>
              <a:t>E+ Europe </a:t>
            </a:r>
            <a:r>
              <a:rPr lang="de-DE" sz="1100" dirty="0"/>
              <a:t>| </a:t>
            </a:r>
            <a:r>
              <a:rPr lang="de-DE" sz="1100" dirty="0" err="1"/>
              <a:t>categories</a:t>
            </a:r>
            <a:r>
              <a:rPr lang="de-DE" sz="1100" dirty="0"/>
              <a:t> | SMS | SMP | STA | STT | </a:t>
            </a:r>
            <a:r>
              <a:rPr lang="de-DE" sz="1100" dirty="0" err="1"/>
              <a:t>funding</a:t>
            </a:r>
            <a:r>
              <a:rPr lang="de-DE" sz="1100" dirty="0"/>
              <a:t>  | E+ </a:t>
            </a:r>
            <a:r>
              <a:rPr lang="de-DE" sz="1100" dirty="0" err="1"/>
              <a:t>worldwide</a:t>
            </a:r>
            <a:r>
              <a:rPr lang="de-DE" sz="1100" dirty="0"/>
              <a:t> | countries 2018-20 | countries 2019-2022 | </a:t>
            </a:r>
            <a:r>
              <a:rPr lang="de-DE" sz="1100" dirty="0" err="1"/>
              <a:t>funding</a:t>
            </a:r>
            <a:r>
              <a:rPr lang="de-DE" sz="1100" dirty="0"/>
              <a:t> | </a:t>
            </a:r>
            <a:r>
              <a:rPr lang="de-DE" sz="1100" dirty="0" err="1"/>
              <a:t>contact</a:t>
            </a:r>
            <a:endParaRPr lang="de-DE" sz="11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xmlns="" id="{DF23D474-C99C-4DEF-BDCC-B61351B2F93A}"/>
              </a:ext>
            </a:extLst>
          </p:cNvPr>
          <p:cNvSpPr txBox="1">
            <a:spLocks/>
          </p:cNvSpPr>
          <p:nvPr/>
        </p:nvSpPr>
        <p:spPr bwMode="gray">
          <a:xfrm>
            <a:off x="9966039" y="6395641"/>
            <a:ext cx="2217083" cy="462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100" dirty="0"/>
              <a:t>ruben.assmann@hu-berlin.de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528" y="442108"/>
            <a:ext cx="2786242" cy="177008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450672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FBBCCB5-7CF3-4377-9AB0-AF96CF20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Erasmus+ </a:t>
            </a:r>
            <a:r>
              <a:rPr lang="de-DE" dirty="0" err="1"/>
              <a:t>categories</a:t>
            </a:r>
            <a:endParaRPr lang="de-DE" dirty="0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xmlns="" id="{5FE3C3BA-0626-4DA5-915A-E3EC0FB40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852548"/>
              </p:ext>
            </p:extLst>
          </p:nvPr>
        </p:nvGraphicFramePr>
        <p:xfrm>
          <a:off x="1284302" y="2674522"/>
          <a:ext cx="9623396" cy="30782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5849">
                  <a:extLst>
                    <a:ext uri="{9D8B030D-6E8A-4147-A177-3AD203B41FA5}">
                      <a16:colId xmlns:a16="http://schemas.microsoft.com/office/drawing/2014/main" xmlns="" val="1469208341"/>
                    </a:ext>
                  </a:extLst>
                </a:gridCol>
                <a:gridCol w="2405849">
                  <a:extLst>
                    <a:ext uri="{9D8B030D-6E8A-4147-A177-3AD203B41FA5}">
                      <a16:colId xmlns:a16="http://schemas.microsoft.com/office/drawing/2014/main" xmlns="" val="2776414514"/>
                    </a:ext>
                  </a:extLst>
                </a:gridCol>
                <a:gridCol w="2405849">
                  <a:extLst>
                    <a:ext uri="{9D8B030D-6E8A-4147-A177-3AD203B41FA5}">
                      <a16:colId xmlns:a16="http://schemas.microsoft.com/office/drawing/2014/main" xmlns="" val="3701662619"/>
                    </a:ext>
                  </a:extLst>
                </a:gridCol>
                <a:gridCol w="2405849">
                  <a:extLst>
                    <a:ext uri="{9D8B030D-6E8A-4147-A177-3AD203B41FA5}">
                      <a16:colId xmlns:a16="http://schemas.microsoft.com/office/drawing/2014/main" xmlns="" val="4159597432"/>
                    </a:ext>
                  </a:extLst>
                </a:gridCol>
              </a:tblGrid>
              <a:tr h="801178">
                <a:tc gridSpan="4"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Erasmus+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9727439"/>
                  </a:ext>
                </a:extLst>
              </a:tr>
              <a:tr h="801178">
                <a:tc gridSpan="2">
                  <a:txBody>
                    <a:bodyPr/>
                    <a:lstStyle/>
                    <a:p>
                      <a:pPr algn="ctr"/>
                      <a:r>
                        <a:rPr lang="de-DE" sz="3200" dirty="0" err="1"/>
                        <a:t>Students</a:t>
                      </a:r>
                      <a:endParaRPr lang="de-DE" sz="32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Teachers &amp; </a:t>
                      </a:r>
                      <a:r>
                        <a:rPr lang="de-DE" sz="3200" dirty="0" err="1"/>
                        <a:t>Staff</a:t>
                      </a:r>
                      <a:endParaRPr lang="de-DE" sz="3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0301265"/>
                  </a:ext>
                </a:extLst>
              </a:tr>
              <a:tr h="1475854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Studies 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err="1"/>
                        <a:t>Internships</a:t>
                      </a:r>
                      <a:endParaRPr lang="de-DE" sz="3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err="1"/>
                        <a:t>Staff</a:t>
                      </a:r>
                      <a:r>
                        <a:rPr lang="de-DE" sz="3200" dirty="0"/>
                        <a:t> </a:t>
                      </a:r>
                      <a:r>
                        <a:rPr lang="de-DE" sz="3200" dirty="0" err="1"/>
                        <a:t>mobility</a:t>
                      </a:r>
                      <a:endParaRPr lang="de-DE" sz="32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Teaching </a:t>
                      </a:r>
                      <a:r>
                        <a:rPr lang="de-DE" sz="3200" dirty="0" err="1"/>
                        <a:t>mobiliy</a:t>
                      </a:r>
                      <a:endParaRPr lang="de-DE" sz="32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1525270"/>
                  </a:ext>
                </a:extLst>
              </a:tr>
            </a:tbl>
          </a:graphicData>
        </a:graphic>
      </p:graphicFrame>
      <p:sp>
        <p:nvSpPr>
          <p:cNvPr id="4" name="Titel 1">
            <a:extLst>
              <a:ext uri="{FF2B5EF4-FFF2-40B4-BE49-F238E27FC236}">
                <a16:creationId xmlns:a16="http://schemas.microsoft.com/office/drawing/2014/main" xmlns="" id="{1BC68DCD-B980-4F49-8FE1-3BCF63972EEB}"/>
              </a:ext>
            </a:extLst>
          </p:cNvPr>
          <p:cNvSpPr txBox="1">
            <a:spLocks/>
          </p:cNvSpPr>
          <p:nvPr/>
        </p:nvSpPr>
        <p:spPr bwMode="gray">
          <a:xfrm>
            <a:off x="685916" y="380344"/>
            <a:ext cx="9461270" cy="457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100" dirty="0"/>
              <a:t>E+ Europe | </a:t>
            </a:r>
            <a:r>
              <a:rPr lang="de-DE" sz="1100" b="1" u="sng" dirty="0" err="1"/>
              <a:t>categories</a:t>
            </a:r>
            <a:r>
              <a:rPr lang="de-DE" sz="1100" dirty="0"/>
              <a:t> | SMS | SMP | STA | STT | </a:t>
            </a:r>
            <a:r>
              <a:rPr lang="de-DE" sz="1100" dirty="0" err="1"/>
              <a:t>funding</a:t>
            </a:r>
            <a:r>
              <a:rPr lang="de-DE" sz="1100" dirty="0"/>
              <a:t>  | E+ </a:t>
            </a:r>
            <a:r>
              <a:rPr lang="de-DE" sz="1100" dirty="0" err="1"/>
              <a:t>worldwide</a:t>
            </a:r>
            <a:r>
              <a:rPr lang="de-DE" sz="1100" dirty="0"/>
              <a:t> | countries 2018-20 | countries 2019-2022 | </a:t>
            </a:r>
            <a:r>
              <a:rPr lang="de-DE" sz="1100" dirty="0" err="1"/>
              <a:t>funding</a:t>
            </a:r>
            <a:r>
              <a:rPr lang="de-DE" sz="1100" dirty="0"/>
              <a:t> | </a:t>
            </a:r>
            <a:r>
              <a:rPr lang="de-DE" sz="1100" dirty="0" err="1"/>
              <a:t>contact</a:t>
            </a:r>
            <a:endParaRPr lang="de-DE" sz="11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xmlns="" id="{FF47E08B-C1F6-4839-A00C-920F2A26DE7E}"/>
              </a:ext>
            </a:extLst>
          </p:cNvPr>
          <p:cNvSpPr txBox="1">
            <a:spLocks/>
          </p:cNvSpPr>
          <p:nvPr/>
        </p:nvSpPr>
        <p:spPr bwMode="gray">
          <a:xfrm>
            <a:off x="9966039" y="6395641"/>
            <a:ext cx="2217083" cy="462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100" dirty="0"/>
              <a:t>ruben.assmann@hu-berlin.de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528" y="442108"/>
            <a:ext cx="2786242" cy="177008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951012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FBBCCB5-7CF3-4377-9AB0-AF96CF20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Erasmus+ </a:t>
            </a:r>
            <a:r>
              <a:rPr lang="de-DE" dirty="0" err="1"/>
              <a:t>student</a:t>
            </a:r>
            <a:r>
              <a:rPr lang="de-DE" dirty="0"/>
              <a:t> </a:t>
            </a:r>
            <a:r>
              <a:rPr lang="de-DE" dirty="0" err="1"/>
              <a:t>mobility</a:t>
            </a:r>
            <a:r>
              <a:rPr lang="de-DE" dirty="0"/>
              <a:t> (SMS)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CA850F7-2DF9-44BE-AEA5-2088D49C7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9729068" cy="3874156"/>
          </a:xfrm>
        </p:spPr>
        <p:txBody>
          <a:bodyPr>
            <a:normAutofit/>
          </a:bodyPr>
          <a:lstStyle/>
          <a:p>
            <a:r>
              <a:rPr lang="en-GB" dirty="0"/>
              <a:t>300 partner universities &amp; 1000 spots available</a:t>
            </a:r>
          </a:p>
          <a:p>
            <a:r>
              <a:rPr lang="en-GB" b="1" dirty="0"/>
              <a:t>Requirements:</a:t>
            </a:r>
          </a:p>
          <a:p>
            <a:pPr lvl="1"/>
            <a:r>
              <a:rPr lang="en-GB" sz="1800" dirty="0"/>
              <a:t>Student status (HU enrolment)</a:t>
            </a:r>
          </a:p>
          <a:p>
            <a:pPr lvl="1"/>
            <a:r>
              <a:rPr lang="en-GB" sz="1800" dirty="0"/>
              <a:t>Bilateral agreement between HU and partner</a:t>
            </a:r>
          </a:p>
          <a:p>
            <a:pPr lvl="1"/>
            <a:r>
              <a:rPr lang="en-GB" sz="1800" dirty="0"/>
              <a:t>Language level: minimum B2 (CEFR/GER)</a:t>
            </a:r>
          </a:p>
          <a:p>
            <a:r>
              <a:rPr lang="en-GB" b="1" dirty="0"/>
              <a:t>Funding:</a:t>
            </a:r>
          </a:p>
          <a:p>
            <a:pPr lvl="1"/>
            <a:r>
              <a:rPr lang="en-GB" sz="1800" dirty="0"/>
              <a:t>Contingent: 12 months each for Bachelor, Master, PhD</a:t>
            </a:r>
          </a:p>
          <a:p>
            <a:pPr lvl="1"/>
            <a:r>
              <a:rPr lang="en-GB" sz="1800" dirty="0"/>
              <a:t>Semester: 4/8 months | Terms: 2,5 / 5 / 7,5 months</a:t>
            </a:r>
          </a:p>
          <a:p>
            <a:pPr lvl="1"/>
            <a:r>
              <a:rPr lang="en-GB" sz="1800" dirty="0"/>
              <a:t>€ 330-450 per month (depending on country)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1BC68DCD-B980-4F49-8FE1-3BCF63972EEB}"/>
              </a:ext>
            </a:extLst>
          </p:cNvPr>
          <p:cNvSpPr txBox="1">
            <a:spLocks/>
          </p:cNvSpPr>
          <p:nvPr/>
        </p:nvSpPr>
        <p:spPr bwMode="gray">
          <a:xfrm>
            <a:off x="685916" y="380344"/>
            <a:ext cx="9461270" cy="457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100" dirty="0"/>
              <a:t>E+ Europe | </a:t>
            </a:r>
            <a:r>
              <a:rPr lang="de-DE" sz="1100" dirty="0" err="1"/>
              <a:t>categories</a:t>
            </a:r>
            <a:r>
              <a:rPr lang="de-DE" sz="1100" dirty="0"/>
              <a:t> | </a:t>
            </a:r>
            <a:r>
              <a:rPr lang="de-DE" sz="1100" b="1" u="sng" dirty="0"/>
              <a:t>SMS</a:t>
            </a:r>
            <a:r>
              <a:rPr lang="de-DE" sz="1100" dirty="0"/>
              <a:t> | SMP | STA | STT | </a:t>
            </a:r>
            <a:r>
              <a:rPr lang="de-DE" sz="1100" dirty="0" err="1"/>
              <a:t>funding</a:t>
            </a:r>
            <a:r>
              <a:rPr lang="de-DE" sz="1100" dirty="0"/>
              <a:t>  | E+ </a:t>
            </a:r>
            <a:r>
              <a:rPr lang="de-DE" sz="1100" dirty="0" err="1"/>
              <a:t>worldwide</a:t>
            </a:r>
            <a:r>
              <a:rPr lang="de-DE" sz="1100" dirty="0"/>
              <a:t> | countries 2018-20 | countries 2019-2022 | </a:t>
            </a:r>
            <a:r>
              <a:rPr lang="de-DE" sz="1100" dirty="0" err="1"/>
              <a:t>funding</a:t>
            </a:r>
            <a:r>
              <a:rPr lang="de-DE" sz="1100" dirty="0"/>
              <a:t> | </a:t>
            </a:r>
            <a:r>
              <a:rPr lang="de-DE" sz="1100" dirty="0" err="1"/>
              <a:t>contact</a:t>
            </a:r>
            <a:endParaRPr lang="de-DE" sz="11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xmlns="" id="{83D4AA37-D4EF-44CE-B7A7-D9FEB12DE118}"/>
              </a:ext>
            </a:extLst>
          </p:cNvPr>
          <p:cNvSpPr txBox="1">
            <a:spLocks/>
          </p:cNvSpPr>
          <p:nvPr/>
        </p:nvSpPr>
        <p:spPr bwMode="gray">
          <a:xfrm>
            <a:off x="9966039" y="6395641"/>
            <a:ext cx="2217083" cy="462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100" dirty="0"/>
              <a:t>ruben.assmann@hu-berlin.de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68" y="5012262"/>
            <a:ext cx="2169763" cy="138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7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FBBCCB5-7CF3-4377-9AB0-AF96CF20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Erasmus+ </a:t>
            </a:r>
            <a:r>
              <a:rPr lang="de-DE" dirty="0" err="1"/>
              <a:t>internships</a:t>
            </a:r>
            <a:r>
              <a:rPr lang="de-DE" dirty="0"/>
              <a:t> (SMP)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1BC68DCD-B980-4F49-8FE1-3BCF63972EEB}"/>
              </a:ext>
            </a:extLst>
          </p:cNvPr>
          <p:cNvSpPr txBox="1">
            <a:spLocks/>
          </p:cNvSpPr>
          <p:nvPr/>
        </p:nvSpPr>
        <p:spPr bwMode="gray">
          <a:xfrm>
            <a:off x="685916" y="380344"/>
            <a:ext cx="9461270" cy="457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100" dirty="0"/>
              <a:t>E+ Europe | </a:t>
            </a:r>
            <a:r>
              <a:rPr lang="de-DE" sz="1100" dirty="0" err="1"/>
              <a:t>categories</a:t>
            </a:r>
            <a:r>
              <a:rPr lang="de-DE" sz="1100" dirty="0"/>
              <a:t> | SMS | </a:t>
            </a:r>
            <a:r>
              <a:rPr lang="de-DE" sz="1100" b="1" u="sng" dirty="0"/>
              <a:t>SMP</a:t>
            </a:r>
            <a:r>
              <a:rPr lang="de-DE" sz="1100" dirty="0"/>
              <a:t> | STA | STT | </a:t>
            </a:r>
            <a:r>
              <a:rPr lang="de-DE" sz="1100" dirty="0" err="1"/>
              <a:t>funding</a:t>
            </a:r>
            <a:r>
              <a:rPr lang="de-DE" sz="1100" dirty="0"/>
              <a:t>  | E+ </a:t>
            </a:r>
            <a:r>
              <a:rPr lang="de-DE" sz="1100" dirty="0" err="1"/>
              <a:t>worldwide</a:t>
            </a:r>
            <a:r>
              <a:rPr lang="de-DE" sz="1100" dirty="0"/>
              <a:t> | countries 2018-20 | countries 2019-2022 | </a:t>
            </a:r>
            <a:r>
              <a:rPr lang="de-DE" sz="1100" dirty="0" err="1"/>
              <a:t>funding</a:t>
            </a:r>
            <a:r>
              <a:rPr lang="de-DE" sz="1100" dirty="0"/>
              <a:t> | </a:t>
            </a:r>
            <a:r>
              <a:rPr lang="de-DE" sz="1100" dirty="0" err="1"/>
              <a:t>contact</a:t>
            </a:r>
            <a:endParaRPr lang="de-DE" sz="11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xmlns="" id="{9F98F805-A72A-4288-A918-671AB9AE9105}"/>
              </a:ext>
            </a:extLst>
          </p:cNvPr>
          <p:cNvSpPr txBox="1">
            <a:spLocks/>
          </p:cNvSpPr>
          <p:nvPr/>
        </p:nvSpPr>
        <p:spPr bwMode="gray">
          <a:xfrm>
            <a:off x="9966039" y="6395641"/>
            <a:ext cx="2217083" cy="462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100" dirty="0"/>
              <a:t>ruben.assmann@hu-berlin.de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xmlns="" id="{1A4EF893-C051-4C40-8098-304065789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9729068" cy="3874156"/>
          </a:xfrm>
        </p:spPr>
        <p:txBody>
          <a:bodyPr>
            <a:normAutofit/>
          </a:bodyPr>
          <a:lstStyle/>
          <a:p>
            <a:r>
              <a:rPr lang="en-GB" dirty="0"/>
              <a:t>Compulsory/voluntary at institute of own choice</a:t>
            </a:r>
          </a:p>
          <a:p>
            <a:r>
              <a:rPr lang="en-GB" b="1" dirty="0"/>
              <a:t>Requirements:</a:t>
            </a:r>
          </a:p>
          <a:p>
            <a:pPr lvl="1"/>
            <a:r>
              <a:rPr lang="en-GB" sz="1800" dirty="0"/>
              <a:t>Student status (HU enrolment)</a:t>
            </a:r>
          </a:p>
          <a:p>
            <a:pPr lvl="1"/>
            <a:r>
              <a:rPr lang="en-GB" sz="1800" dirty="0"/>
              <a:t>Language level: minimum B2 (CEFR/GER)</a:t>
            </a:r>
          </a:p>
          <a:p>
            <a:pPr lvl="1"/>
            <a:r>
              <a:rPr lang="en-GB" sz="1800" dirty="0"/>
              <a:t>Full time (minimum 35h/week), Minimum 60 days</a:t>
            </a:r>
          </a:p>
          <a:p>
            <a:pPr lvl="1"/>
            <a:r>
              <a:rPr lang="en-GB" sz="1800" dirty="0"/>
              <a:t>Insurances (health, liability, accident)</a:t>
            </a:r>
          </a:p>
          <a:p>
            <a:r>
              <a:rPr lang="en-GB" b="1" dirty="0"/>
              <a:t>Funding:</a:t>
            </a:r>
          </a:p>
          <a:p>
            <a:pPr lvl="1"/>
            <a:r>
              <a:rPr lang="en-GB" sz="1800" dirty="0"/>
              <a:t>Contingent: 12 months</a:t>
            </a:r>
          </a:p>
          <a:p>
            <a:pPr lvl="1"/>
            <a:r>
              <a:rPr lang="en-GB" sz="1800" dirty="0"/>
              <a:t>€ 435-555 per month (depending on country)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68" y="5012262"/>
            <a:ext cx="2169763" cy="138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86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FBBCCB5-7CF3-4377-9AB0-AF96CF20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Erasmus+ </a:t>
            </a:r>
            <a:r>
              <a:rPr lang="de-DE" dirty="0" err="1"/>
              <a:t>teaching</a:t>
            </a:r>
            <a:r>
              <a:rPr lang="de-DE" dirty="0"/>
              <a:t> </a:t>
            </a:r>
            <a:r>
              <a:rPr lang="de-DE" dirty="0" err="1"/>
              <a:t>mobility</a:t>
            </a:r>
            <a:r>
              <a:rPr lang="de-DE" dirty="0"/>
              <a:t> (STA)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1BC68DCD-B980-4F49-8FE1-3BCF63972EEB}"/>
              </a:ext>
            </a:extLst>
          </p:cNvPr>
          <p:cNvSpPr txBox="1">
            <a:spLocks/>
          </p:cNvSpPr>
          <p:nvPr/>
        </p:nvSpPr>
        <p:spPr bwMode="gray">
          <a:xfrm>
            <a:off x="685916" y="380344"/>
            <a:ext cx="9461270" cy="457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100" dirty="0"/>
              <a:t>E+ Europe | </a:t>
            </a:r>
            <a:r>
              <a:rPr lang="de-DE" sz="1100" dirty="0" err="1"/>
              <a:t>categories</a:t>
            </a:r>
            <a:r>
              <a:rPr lang="de-DE" sz="1100" dirty="0"/>
              <a:t> | SMS | SMP | </a:t>
            </a:r>
            <a:r>
              <a:rPr lang="de-DE" sz="1100" b="1" u="sng" dirty="0"/>
              <a:t>STA</a:t>
            </a:r>
            <a:r>
              <a:rPr lang="de-DE" sz="1100" dirty="0"/>
              <a:t> | STT | </a:t>
            </a:r>
            <a:r>
              <a:rPr lang="de-DE" sz="1100" dirty="0" err="1"/>
              <a:t>funding</a:t>
            </a:r>
            <a:r>
              <a:rPr lang="de-DE" sz="1100" dirty="0"/>
              <a:t>  | E+ </a:t>
            </a:r>
            <a:r>
              <a:rPr lang="de-DE" sz="1100" dirty="0" err="1"/>
              <a:t>worldwide</a:t>
            </a:r>
            <a:r>
              <a:rPr lang="de-DE" sz="1100" dirty="0"/>
              <a:t> | countries 2018-20 | countries 2019-2022 | </a:t>
            </a:r>
            <a:r>
              <a:rPr lang="de-DE" sz="1100" dirty="0" err="1"/>
              <a:t>funding</a:t>
            </a:r>
            <a:r>
              <a:rPr lang="de-DE" sz="1100" dirty="0"/>
              <a:t> | </a:t>
            </a:r>
            <a:r>
              <a:rPr lang="de-DE" sz="1100" dirty="0" err="1"/>
              <a:t>contact</a:t>
            </a:r>
            <a:endParaRPr lang="de-DE" sz="11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xmlns="" id="{49A0D8D7-E1AD-4267-A5E8-4F69707CF033}"/>
              </a:ext>
            </a:extLst>
          </p:cNvPr>
          <p:cNvSpPr txBox="1">
            <a:spLocks/>
          </p:cNvSpPr>
          <p:nvPr/>
        </p:nvSpPr>
        <p:spPr bwMode="gray">
          <a:xfrm>
            <a:off x="9966039" y="6395641"/>
            <a:ext cx="2217083" cy="462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100" dirty="0"/>
              <a:t>ruben.assmann@hu-berlin.de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xmlns="" id="{EE365912-03E8-4F28-8B96-15D26F38D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9729068" cy="3874156"/>
          </a:xfrm>
        </p:spPr>
        <p:txBody>
          <a:bodyPr>
            <a:normAutofit/>
          </a:bodyPr>
          <a:lstStyle/>
          <a:p>
            <a:r>
              <a:rPr lang="en-GB" dirty="0"/>
              <a:t>Teaching at a partner university / collecting of first experiences / networking</a:t>
            </a:r>
          </a:p>
          <a:p>
            <a:r>
              <a:rPr lang="en-GB" b="1" dirty="0"/>
              <a:t>Requirements:</a:t>
            </a:r>
          </a:p>
          <a:p>
            <a:pPr lvl="1"/>
            <a:r>
              <a:rPr lang="en-GB" sz="1800" dirty="0"/>
              <a:t>Teaching assignment at HU</a:t>
            </a:r>
          </a:p>
          <a:p>
            <a:pPr lvl="1"/>
            <a:r>
              <a:rPr lang="en-GB" sz="1800" dirty="0"/>
              <a:t>Bilateral agreement between HU and partner university</a:t>
            </a:r>
          </a:p>
          <a:p>
            <a:pPr lvl="1"/>
            <a:r>
              <a:rPr lang="en-GB" sz="1800" dirty="0"/>
              <a:t>Minimum of 8h/week</a:t>
            </a:r>
          </a:p>
          <a:p>
            <a:r>
              <a:rPr lang="en-GB" b="1" dirty="0"/>
              <a:t>Funding:</a:t>
            </a:r>
          </a:p>
          <a:p>
            <a:pPr lvl="1"/>
            <a:r>
              <a:rPr lang="en-GB" sz="1800" dirty="0"/>
              <a:t>Minimum of 2 days | Maximum of 2 weeks</a:t>
            </a:r>
          </a:p>
          <a:p>
            <a:pPr lvl="1"/>
            <a:r>
              <a:rPr lang="en-GB" sz="1800" dirty="0"/>
              <a:t>Fixed allowance for accommodation and travel costs</a:t>
            </a:r>
          </a:p>
          <a:p>
            <a:pPr lvl="1"/>
            <a:r>
              <a:rPr lang="en-GB" sz="1800" dirty="0"/>
              <a:t>€ 140-180 per day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68" y="5012262"/>
            <a:ext cx="2169763" cy="138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5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FBBCCB5-7CF3-4377-9AB0-AF96CF20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Erasmus+ </a:t>
            </a:r>
            <a:r>
              <a:rPr lang="de-DE" dirty="0" err="1"/>
              <a:t>staff</a:t>
            </a:r>
            <a:r>
              <a:rPr lang="de-DE" dirty="0"/>
              <a:t> </a:t>
            </a:r>
            <a:r>
              <a:rPr lang="de-DE" dirty="0" err="1"/>
              <a:t>mobility</a:t>
            </a:r>
            <a:r>
              <a:rPr lang="de-DE" dirty="0"/>
              <a:t> (STT)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1BC68DCD-B980-4F49-8FE1-3BCF63972EEB}"/>
              </a:ext>
            </a:extLst>
          </p:cNvPr>
          <p:cNvSpPr txBox="1">
            <a:spLocks/>
          </p:cNvSpPr>
          <p:nvPr/>
        </p:nvSpPr>
        <p:spPr bwMode="gray">
          <a:xfrm>
            <a:off x="685916" y="380344"/>
            <a:ext cx="9461270" cy="457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100" dirty="0"/>
              <a:t>E+ Europe | </a:t>
            </a:r>
            <a:r>
              <a:rPr lang="de-DE" sz="1100" dirty="0" err="1"/>
              <a:t>categories</a:t>
            </a:r>
            <a:r>
              <a:rPr lang="de-DE" sz="1100" dirty="0"/>
              <a:t> | SMS | SMP | STA | </a:t>
            </a:r>
            <a:r>
              <a:rPr lang="de-DE" sz="1100" b="1" u="sng" dirty="0"/>
              <a:t>STT</a:t>
            </a:r>
            <a:r>
              <a:rPr lang="de-DE" sz="1100" dirty="0"/>
              <a:t> | </a:t>
            </a:r>
            <a:r>
              <a:rPr lang="de-DE" sz="1100" dirty="0" err="1"/>
              <a:t>funding</a:t>
            </a:r>
            <a:r>
              <a:rPr lang="de-DE" sz="1100" dirty="0"/>
              <a:t>  | E+ </a:t>
            </a:r>
            <a:r>
              <a:rPr lang="de-DE" sz="1100" dirty="0" err="1"/>
              <a:t>worldwide</a:t>
            </a:r>
            <a:r>
              <a:rPr lang="de-DE" sz="1100" dirty="0"/>
              <a:t> | countries 2018-20 | countries 2019-2022 | </a:t>
            </a:r>
            <a:r>
              <a:rPr lang="de-DE" sz="1100" dirty="0" err="1"/>
              <a:t>funding</a:t>
            </a:r>
            <a:r>
              <a:rPr lang="de-DE" sz="1100" dirty="0"/>
              <a:t> | </a:t>
            </a:r>
            <a:r>
              <a:rPr lang="de-DE" sz="1100" dirty="0" err="1"/>
              <a:t>contact</a:t>
            </a:r>
            <a:endParaRPr lang="de-DE" sz="11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xmlns="" id="{C6825F5D-833E-44BA-BFA4-8F89B0BA4602}"/>
              </a:ext>
            </a:extLst>
          </p:cNvPr>
          <p:cNvSpPr txBox="1">
            <a:spLocks/>
          </p:cNvSpPr>
          <p:nvPr/>
        </p:nvSpPr>
        <p:spPr bwMode="gray">
          <a:xfrm>
            <a:off x="9966039" y="6395641"/>
            <a:ext cx="2217083" cy="462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100" dirty="0"/>
              <a:t>ruben.assmann@hu-berlin.de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xmlns="" id="{395250B1-E2A1-456C-A317-F4B832F34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495227"/>
            <a:ext cx="9729068" cy="3982429"/>
          </a:xfrm>
        </p:spPr>
        <p:txBody>
          <a:bodyPr>
            <a:normAutofit/>
          </a:bodyPr>
          <a:lstStyle/>
          <a:p>
            <a:r>
              <a:rPr lang="en-GB" dirty="0"/>
              <a:t>Further education/qualification/training for HU staff</a:t>
            </a:r>
          </a:p>
          <a:p>
            <a:r>
              <a:rPr lang="en-GB" dirty="0"/>
              <a:t>Language courses, job shadowing, workshops, staff weeks,…</a:t>
            </a:r>
          </a:p>
          <a:p>
            <a:r>
              <a:rPr lang="en-GB" dirty="0"/>
              <a:t>Academic Writing, presentation practice, etc.</a:t>
            </a:r>
          </a:p>
          <a:p>
            <a:r>
              <a:rPr lang="en-GB" b="1" dirty="0"/>
              <a:t>Requirements:</a:t>
            </a:r>
          </a:p>
          <a:p>
            <a:pPr lvl="1"/>
            <a:r>
              <a:rPr lang="en-GB" sz="1800" dirty="0"/>
              <a:t>Employment contract with HU</a:t>
            </a:r>
          </a:p>
          <a:p>
            <a:pPr lvl="1"/>
            <a:r>
              <a:rPr lang="en-GB" sz="1800" dirty="0"/>
              <a:t>Workplace-related activity</a:t>
            </a:r>
          </a:p>
          <a:p>
            <a:r>
              <a:rPr lang="en-GB" b="1" dirty="0"/>
              <a:t>Funding:</a:t>
            </a:r>
          </a:p>
          <a:p>
            <a:pPr lvl="1"/>
            <a:r>
              <a:rPr lang="en-GB" sz="1800" dirty="0"/>
              <a:t>Minimum of 2 days | Maximum of 2 weeks</a:t>
            </a:r>
          </a:p>
          <a:p>
            <a:pPr lvl="1"/>
            <a:r>
              <a:rPr lang="en-GB" sz="1800" dirty="0"/>
              <a:t>Fixed allowance for accommodation and travel costs</a:t>
            </a:r>
          </a:p>
          <a:p>
            <a:pPr lvl="1"/>
            <a:r>
              <a:rPr lang="en-GB" sz="1800" dirty="0"/>
              <a:t>€ 140-180 per day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68" y="5012262"/>
            <a:ext cx="2169763" cy="138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9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FBBCCB5-7CF3-4377-9AB0-AF96CF20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Erasmus+ </a:t>
            </a:r>
            <a:r>
              <a:rPr lang="de-DE" dirty="0" err="1"/>
              <a:t>funding</a:t>
            </a:r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1BC68DCD-B980-4F49-8FE1-3BCF63972EEB}"/>
              </a:ext>
            </a:extLst>
          </p:cNvPr>
          <p:cNvSpPr txBox="1">
            <a:spLocks/>
          </p:cNvSpPr>
          <p:nvPr/>
        </p:nvSpPr>
        <p:spPr bwMode="gray">
          <a:xfrm>
            <a:off x="685916" y="380344"/>
            <a:ext cx="9461270" cy="457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100" dirty="0"/>
              <a:t>E+ Europe | </a:t>
            </a:r>
            <a:r>
              <a:rPr lang="de-DE" sz="1100" dirty="0" err="1"/>
              <a:t>categories</a:t>
            </a:r>
            <a:r>
              <a:rPr lang="de-DE" sz="1100" dirty="0"/>
              <a:t> | SMS | SMP | STA | STT | </a:t>
            </a:r>
            <a:r>
              <a:rPr lang="de-DE" sz="1100" b="1" u="sng" dirty="0" err="1"/>
              <a:t>funding</a:t>
            </a:r>
            <a:r>
              <a:rPr lang="de-DE" sz="1100" dirty="0"/>
              <a:t>  | E+ </a:t>
            </a:r>
            <a:r>
              <a:rPr lang="de-DE" sz="1100" dirty="0" err="1"/>
              <a:t>worldwide</a:t>
            </a:r>
            <a:r>
              <a:rPr lang="de-DE" sz="1100" dirty="0"/>
              <a:t> | countries 2018-20 | countries 2019-2022 | </a:t>
            </a:r>
            <a:r>
              <a:rPr lang="de-DE" sz="1100" dirty="0" err="1"/>
              <a:t>funding</a:t>
            </a:r>
            <a:r>
              <a:rPr lang="de-DE" sz="1100" dirty="0"/>
              <a:t> | </a:t>
            </a:r>
            <a:r>
              <a:rPr lang="de-DE" sz="1100" dirty="0" err="1"/>
              <a:t>contact</a:t>
            </a:r>
            <a:endParaRPr lang="de-DE" sz="11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xmlns="" id="{65C554C9-6D43-4E73-911F-9EA837F3BE80}"/>
              </a:ext>
            </a:extLst>
          </p:cNvPr>
          <p:cNvSpPr txBox="1">
            <a:spLocks/>
          </p:cNvSpPr>
          <p:nvPr/>
        </p:nvSpPr>
        <p:spPr bwMode="gray">
          <a:xfrm>
            <a:off x="9966039" y="6395641"/>
            <a:ext cx="2217083" cy="462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100" dirty="0"/>
              <a:t>ruben.assmann@hu-berlin.de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1FDBCA4A-0E5B-4FEB-AD6C-634862EB0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7" y="1816100"/>
            <a:ext cx="5869866" cy="466195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B2575B2A-A205-49DC-A8D3-1B0446B3F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41" y="2571485"/>
            <a:ext cx="4796590" cy="208831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68" y="5012262"/>
            <a:ext cx="2169763" cy="138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84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FBBCCB5-7CF3-4377-9AB0-AF96CF20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Erasmus+ </a:t>
            </a:r>
            <a:r>
              <a:rPr lang="de-DE" dirty="0" err="1"/>
              <a:t>worldwide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CA850F7-2DF9-44BE-AEA5-2088D49C7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400" dirty="0"/>
              <a:t>All </a:t>
            </a:r>
            <a:r>
              <a:rPr lang="de-DE" sz="2400" dirty="0" err="1"/>
              <a:t>levels</a:t>
            </a:r>
            <a:r>
              <a:rPr lang="de-DE" sz="2400" dirty="0"/>
              <a:t> (</a:t>
            </a:r>
            <a:r>
              <a:rPr lang="de-DE" sz="2400" dirty="0" err="1"/>
              <a:t>short</a:t>
            </a:r>
            <a:r>
              <a:rPr lang="de-DE" sz="2400" dirty="0"/>
              <a:t> </a:t>
            </a:r>
            <a:r>
              <a:rPr lang="de-DE" sz="2400" dirty="0" err="1"/>
              <a:t>cycle</a:t>
            </a:r>
            <a:r>
              <a:rPr lang="de-DE" sz="2400" dirty="0"/>
              <a:t>, Bachelor, Master, PhD)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All </a:t>
            </a:r>
            <a:r>
              <a:rPr lang="de-DE" sz="2400" dirty="0" err="1"/>
              <a:t>disciplines</a:t>
            </a:r>
            <a:r>
              <a:rPr lang="de-DE" sz="2400" dirty="0"/>
              <a:t> (</a:t>
            </a:r>
            <a:r>
              <a:rPr lang="de-DE" sz="2400" dirty="0" err="1"/>
              <a:t>students</a:t>
            </a:r>
            <a:r>
              <a:rPr lang="de-DE" sz="2400" dirty="0"/>
              <a:t>/</a:t>
            </a:r>
            <a:r>
              <a:rPr lang="de-DE" sz="2400" dirty="0" err="1"/>
              <a:t>teachers</a:t>
            </a:r>
            <a:r>
              <a:rPr lang="de-DE" sz="2400" dirty="0"/>
              <a:t>/</a:t>
            </a:r>
            <a:r>
              <a:rPr lang="de-DE" sz="2400" dirty="0" err="1"/>
              <a:t>staff</a:t>
            </a:r>
            <a:r>
              <a:rPr lang="de-DE" sz="2400" dirty="0"/>
              <a:t>)</a:t>
            </a:r>
          </a:p>
          <a:p>
            <a:pPr>
              <a:lnSpc>
                <a:spcPct val="150000"/>
              </a:lnSpc>
            </a:pPr>
            <a:r>
              <a:rPr lang="de-DE" sz="2400" dirty="0" err="1"/>
              <a:t>Students</a:t>
            </a:r>
            <a:r>
              <a:rPr lang="de-DE" sz="2400" dirty="0"/>
              <a:t>: 3-12 </a:t>
            </a:r>
            <a:r>
              <a:rPr lang="de-DE" sz="2400" dirty="0" err="1"/>
              <a:t>months</a:t>
            </a:r>
            <a:r>
              <a:rPr lang="de-DE" sz="2400" dirty="0"/>
              <a:t> (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academic</a:t>
            </a:r>
            <a:r>
              <a:rPr lang="de-DE" sz="2400" dirty="0"/>
              <a:t> </a:t>
            </a:r>
            <a:r>
              <a:rPr lang="de-DE" sz="2400" dirty="0" err="1"/>
              <a:t>terms</a:t>
            </a:r>
            <a:r>
              <a:rPr lang="de-DE" sz="2400" dirty="0"/>
              <a:t>) </a:t>
            </a:r>
          </a:p>
          <a:p>
            <a:pPr>
              <a:lnSpc>
                <a:spcPct val="150000"/>
              </a:lnSpc>
            </a:pPr>
            <a:r>
              <a:rPr lang="de-DE" sz="2400" dirty="0" err="1"/>
              <a:t>Internships</a:t>
            </a:r>
            <a:r>
              <a:rPr lang="de-DE" sz="2400" dirty="0"/>
              <a:t>: 2-12 </a:t>
            </a:r>
            <a:r>
              <a:rPr lang="de-DE" sz="2400" dirty="0" err="1"/>
              <a:t>months</a:t>
            </a:r>
            <a:r>
              <a:rPr lang="de-DE" sz="2400" dirty="0"/>
              <a:t> </a:t>
            </a:r>
          </a:p>
          <a:p>
            <a:pPr>
              <a:lnSpc>
                <a:spcPct val="150000"/>
              </a:lnSpc>
            </a:pPr>
            <a:r>
              <a:rPr lang="de-DE" sz="2400" dirty="0" err="1"/>
              <a:t>Staff</a:t>
            </a:r>
            <a:r>
              <a:rPr lang="de-DE" sz="2400" dirty="0"/>
              <a:t>/Teaching: 5 </a:t>
            </a:r>
            <a:r>
              <a:rPr lang="de-DE" sz="2400" dirty="0" err="1"/>
              <a:t>days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2 </a:t>
            </a:r>
            <a:r>
              <a:rPr lang="de-DE" sz="2400" dirty="0" err="1"/>
              <a:t>months</a:t>
            </a:r>
            <a:endParaRPr lang="de-DE" sz="24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1BC68DCD-B980-4F49-8FE1-3BCF63972EEB}"/>
              </a:ext>
            </a:extLst>
          </p:cNvPr>
          <p:cNvSpPr txBox="1">
            <a:spLocks/>
          </p:cNvSpPr>
          <p:nvPr/>
        </p:nvSpPr>
        <p:spPr bwMode="gray">
          <a:xfrm>
            <a:off x="685916" y="380344"/>
            <a:ext cx="9461270" cy="457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100" dirty="0"/>
              <a:t>E+ Europe | </a:t>
            </a:r>
            <a:r>
              <a:rPr lang="de-DE" sz="1100" dirty="0" err="1"/>
              <a:t>categories</a:t>
            </a:r>
            <a:r>
              <a:rPr lang="de-DE" sz="1100" dirty="0"/>
              <a:t> | SMS | SMP | STA | STT | </a:t>
            </a:r>
            <a:r>
              <a:rPr lang="de-DE" sz="1100" dirty="0" err="1"/>
              <a:t>funding</a:t>
            </a:r>
            <a:r>
              <a:rPr lang="de-DE" sz="1100" dirty="0"/>
              <a:t>  | </a:t>
            </a:r>
            <a:r>
              <a:rPr lang="de-DE" sz="1100" b="1" u="sng" dirty="0"/>
              <a:t>E+ </a:t>
            </a:r>
            <a:r>
              <a:rPr lang="de-DE" sz="1100" b="1" u="sng" dirty="0" err="1"/>
              <a:t>worldwide</a:t>
            </a:r>
            <a:r>
              <a:rPr lang="de-DE" sz="1100" b="1" u="sng" dirty="0"/>
              <a:t> </a:t>
            </a:r>
            <a:r>
              <a:rPr lang="de-DE" sz="1100" dirty="0"/>
              <a:t>| countries 2018-20 | countries 2019-2022 | </a:t>
            </a:r>
            <a:r>
              <a:rPr lang="de-DE" sz="1100" dirty="0" err="1"/>
              <a:t>funding</a:t>
            </a:r>
            <a:r>
              <a:rPr lang="de-DE" sz="1100" dirty="0"/>
              <a:t> | </a:t>
            </a:r>
            <a:r>
              <a:rPr lang="de-DE" sz="1100" dirty="0" err="1"/>
              <a:t>contact</a:t>
            </a:r>
            <a:endParaRPr lang="de-DE" sz="11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xmlns="" id="{38306BF6-0DD0-4D56-B8AD-80EC7FB7E44B}"/>
              </a:ext>
            </a:extLst>
          </p:cNvPr>
          <p:cNvSpPr txBox="1">
            <a:spLocks/>
          </p:cNvSpPr>
          <p:nvPr/>
        </p:nvSpPr>
        <p:spPr bwMode="gray">
          <a:xfrm>
            <a:off x="9966039" y="6395641"/>
            <a:ext cx="2217083" cy="462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100" dirty="0"/>
              <a:t>ruben.assmann@hu-berlin.de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850" y="5176434"/>
            <a:ext cx="1904441" cy="121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78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itzungssaal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873</Words>
  <Application>Microsoft Office PowerPoint</Application>
  <PresentationFormat>Benutzerdefiniert</PresentationFormat>
  <Paragraphs>118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Ion-Sitzungssaal</vt:lpstr>
      <vt:lpstr>Erasmus+ for PhD students</vt:lpstr>
      <vt:lpstr>Erasmus+ Europe</vt:lpstr>
      <vt:lpstr>Erasmus+ categories</vt:lpstr>
      <vt:lpstr>Erasmus+ student mobility (SMS)</vt:lpstr>
      <vt:lpstr>Erasmus+ internships (SMP)</vt:lpstr>
      <vt:lpstr>Erasmus+ teaching mobility (STA)</vt:lpstr>
      <vt:lpstr>Erasmus+ staff mobility (STT)</vt:lpstr>
      <vt:lpstr>Erasmus+ funding</vt:lpstr>
      <vt:lpstr>Erasmus+ worldwide</vt:lpstr>
      <vt:lpstr>Erasmus+ countries 2019-2022</vt:lpstr>
      <vt:lpstr>Erasmus+ funding</vt:lpstr>
      <vt:lpstr>Erasmus+ contact</vt:lpstr>
      <vt:lpstr>PowerPoint-Präsentation</vt:lpstr>
      <vt:lpstr>news: Brexit (!)</vt:lpstr>
      <vt:lpstr>news: Corona (!!)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for PhD students</dc:title>
  <dc:creator>Ruben Assmann</dc:creator>
  <cp:lastModifiedBy>Lisa Draser</cp:lastModifiedBy>
  <cp:revision>39</cp:revision>
  <dcterms:created xsi:type="dcterms:W3CDTF">2018-11-22T11:06:45Z</dcterms:created>
  <dcterms:modified xsi:type="dcterms:W3CDTF">2021-06-03T08:51:56Z</dcterms:modified>
</cp:coreProperties>
</file>