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364" r:id="rId2"/>
    <p:sldId id="424" r:id="rId3"/>
    <p:sldId id="444" r:id="rId4"/>
    <p:sldId id="431" r:id="rId5"/>
    <p:sldId id="440" r:id="rId6"/>
    <p:sldId id="441" r:id="rId7"/>
    <p:sldId id="443" r:id="rId8"/>
    <p:sldId id="436" r:id="rId9"/>
    <p:sldId id="438" r:id="rId10"/>
    <p:sldId id="437" r:id="rId11"/>
    <p:sldId id="442" r:id="rId12"/>
    <p:sldId id="447" r:id="rId13"/>
    <p:sldId id="449" r:id="rId14"/>
    <p:sldId id="450" r:id="rId15"/>
    <p:sldId id="448" r:id="rId16"/>
    <p:sldId id="435" r:id="rId17"/>
    <p:sldId id="446" r:id="rId18"/>
    <p:sldId id="427" r:id="rId19"/>
    <p:sldId id="432" r:id="rId20"/>
    <p:sldId id="429" r:id="rId21"/>
    <p:sldId id="430" r:id="rId22"/>
    <p:sldId id="445" r:id="rId23"/>
    <p:sldId id="433" r:id="rId24"/>
    <p:sldId id="365" r:id="rId25"/>
  </p:sldIdLst>
  <p:sldSz cx="9144000" cy="6858000" type="screen4x3"/>
  <p:notesSz cx="6858000" cy="97774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46" d="100"/>
          <a:sy n="46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12" y="-84"/>
      </p:cViewPr>
      <p:guideLst>
        <p:guide orient="horz" pos="307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858838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49788"/>
            <a:ext cx="5030787" cy="3849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7312" tIns="44450" rIns="87312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3388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63600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96988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27200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463" y="9287557"/>
            <a:ext cx="2972004" cy="48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1" tIns="45896" rIns="91791" bIns="45896" anchor="b"/>
          <a:lstStyle/>
          <a:p>
            <a:pPr algn="r" defTabSz="917161"/>
            <a:fld id="{47500278-473D-47C9-94B2-CF2CB8A10C50}" type="slidenum">
              <a:rPr lang="de-DE" sz="1200"/>
              <a:pPr algn="r" defTabSz="917161"/>
              <a:t>3</a:t>
            </a:fld>
            <a:endParaRPr lang="de-DE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1E50-2FCD-41A2-8845-251FB014EA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4484C-C268-4A96-BFDD-8E13F97D12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5F3FD-BAD4-4C2F-BAB1-40ECDBAF68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F1A2-72D6-4403-ACF0-E8F9D833D1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FCB4-F499-4B3E-A783-A13F791CDA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FA1F9-CD3A-430B-B094-5CC9E93AFA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DE9E-763A-4A86-A7C5-5DD352EF27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8AAC0-CD92-4190-83AC-43F1D6D0AD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9F19-4399-4566-B259-744D716563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597DD-B9E4-4009-AB0E-8C65E0C369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20199-23CB-44A6-A5E1-E1FA83D547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0E50-DCEB-44A3-8BDB-CC0B6D9E25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B0FD042-5273-4E7B-9B0F-FB2F052753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607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21607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21607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nmeldung.sprachenzentrum.hu-berlin.de/sprachen/S/sprache0_85.html" TargetMode="External"/><Relationship Id="rId2" Type="http://schemas.openxmlformats.org/officeDocument/2006/relationships/hyperlink" Target="http://www.sprachenzentrum.hu-berlin.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effrey.verhey@spz.hu-berlin.d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hu-berlin.de/course/view.php?id=3564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achenzentrum.hu-berlin.de/studium_und_lehre/kursangebot" TargetMode="External"/><Relationship Id="rId2" Type="http://schemas.openxmlformats.org/officeDocument/2006/relationships/hyperlink" Target="http://www.sprachenzentrum.hu-berlin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rachenzentrum.hu-berlin.de/selbstlernzentrum-en/wissenschaftliches-schreiben-am-sprachenzentrum/kompetenzzentrum-schreiben?set_language=en&amp;cl=e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de-DE" smtClean="0"/>
              <a:t> </a:t>
            </a:r>
          </a:p>
        </p:txBody>
      </p:sp>
      <p:pic>
        <p:nvPicPr>
          <p:cNvPr id="4101" name="Picture 5" descr="husiegel_bw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628775"/>
            <a:ext cx="381635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Online booking via </a:t>
            </a:r>
            <a:r>
              <a:rPr lang="en-GB" b="1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www.sprachenzentrum.hu-berlin.de</a:t>
            </a:r>
            <a:r>
              <a:rPr lang="en-GB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&gt; </a:t>
            </a:r>
            <a:r>
              <a:rPr lang="de-DE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Kursangebot &gt; Englisch &gt; Workshops</a:t>
            </a:r>
          </a:p>
          <a:p>
            <a:pPr>
              <a:buNone/>
            </a:pPr>
            <a:endParaRPr lang="de-DE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 smtClean="0">
                <a:hlinkClick r:id="rId3"/>
              </a:rPr>
              <a:t>http://anmeldung.sprachenzentrum.hu-berlin.de/sprachen/S/sprache0_85.html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0" y="188640"/>
            <a:ext cx="7010400" cy="5831160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91 080:  Individual Tutoring Service 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tutoring service is for all students who need individual advice and support in their writing. </a:t>
            </a:r>
            <a:r>
              <a:rPr lang="en-US" dirty="0" smtClean="0"/>
              <a:t>Presently there are 8 one-half hour slots: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Mi	12-14</a:t>
            </a:r>
            <a:r>
              <a:rPr lang="de-DE" sz="2000" dirty="0" smtClean="0"/>
              <a:t>, </a:t>
            </a:r>
            <a:r>
              <a:rPr lang="de-DE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DOR 65,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Mediothek</a:t>
            </a:r>
            <a:endParaRPr lang="en-US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de-DE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Fr	10-12, DOR 65,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Mediothek</a:t>
            </a:r>
            <a:endParaRPr lang="de-DE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de-DE" sz="2000" dirty="0" smtClean="0"/>
          </a:p>
          <a:p>
            <a:r>
              <a:rPr lang="en-US" dirty="0" smtClean="0"/>
              <a:t>T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 sign up for an initial appointment, please e-mail </a:t>
            </a:r>
            <a:r>
              <a:rPr lang="en-US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jeffrey.verhey@spz.hu-berlin.de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Writers</a:t>
            </a:r>
            <a:r>
              <a:rPr lang="de-DE" dirty="0" smtClean="0"/>
              <a:t>‘ Groups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152456" cy="4476328"/>
          </a:xfrm>
        </p:spPr>
        <p:txBody>
          <a:bodyPr/>
          <a:lstStyle/>
          <a:p>
            <a:r>
              <a:rPr lang="en-US" dirty="0" smtClean="0"/>
              <a:t>Quite simply, a writers group is composed of graduate students who get together regularly to read and discuss each other‘s writing in a structured environment.</a:t>
            </a:r>
          </a:p>
          <a:p>
            <a:r>
              <a:rPr lang="en-US" dirty="0" smtClean="0"/>
              <a:t>If you are interested in </a:t>
            </a:r>
            <a:r>
              <a:rPr lang="en-US" dirty="0" err="1" smtClean="0"/>
              <a:t>joing</a:t>
            </a:r>
            <a:r>
              <a:rPr lang="en-US" dirty="0" smtClean="0"/>
              <a:t> such a group (or starting such a group), please contact</a:t>
            </a:r>
          </a:p>
          <a:p>
            <a:r>
              <a:rPr lang="en-US" dirty="0" err="1" smtClean="0"/>
              <a:t>Jeffrey.verhey</a:t>
            </a:r>
            <a:r>
              <a:rPr lang="en-US" dirty="0" smtClean="0"/>
              <a:t>@	spz.hu-berlin.de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English Online Writing Lab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916832"/>
            <a:ext cx="7704856" cy="4680520"/>
          </a:xfrm>
        </p:spPr>
        <p:txBody>
          <a:bodyPr/>
          <a:lstStyle/>
          <a:p>
            <a:r>
              <a:rPr lang="en-US" dirty="0" smtClean="0"/>
              <a:t>If you are confused about the reader’s expectations in regard to good writing or to the format of a research paper in your discipline, the Language Center at Humboldt University has a website to help you.  The English Online Writing Lab is an open access virtual library in </a:t>
            </a:r>
            <a:r>
              <a:rPr lang="en-US" dirty="0" err="1" smtClean="0"/>
              <a:t>Moodle</a:t>
            </a:r>
            <a:r>
              <a:rPr lang="en-US" dirty="0" smtClean="0"/>
              <a:t>, with links to answers to most of your writing questions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3600" u="sng" dirty="0" smtClean="0">
                <a:hlinkClick r:id="rId3"/>
              </a:rPr>
              <a:t>http://moodle.hu-berlin.de/course/view.php?id=35645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to suggestions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journal reading club</a:t>
            </a:r>
          </a:p>
          <a:p>
            <a:r>
              <a:rPr lang="de-DE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b="1" dirty="0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German </a:t>
            </a:r>
            <a:r>
              <a:rPr lang="de-DE" sz="3600" b="1" dirty="0" err="1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as</a:t>
            </a:r>
            <a:r>
              <a:rPr lang="de-DE" sz="3600" b="1" dirty="0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 a </a:t>
            </a:r>
            <a:r>
              <a:rPr lang="de-DE" sz="3600" b="1" dirty="0" err="1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Foreign</a:t>
            </a:r>
            <a:r>
              <a:rPr lang="de-DE" sz="3600" b="1" dirty="0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 Language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60848"/>
            <a:ext cx="7702550" cy="4464496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rgbClr val="0033CC"/>
                </a:solidFill>
                <a:latin typeface="Verdana" pitchFamily="34" charset="0"/>
              </a:rPr>
              <a:t>Preperation</a:t>
            </a:r>
            <a:r>
              <a:rPr lang="en-US" dirty="0" smtClean="0">
                <a:solidFill>
                  <a:srgbClr val="0033CC"/>
                </a:solidFill>
                <a:latin typeface="Verdana" pitchFamily="34" charset="0"/>
              </a:rPr>
              <a:t> Courses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33CC"/>
                </a:solidFill>
                <a:latin typeface="Verdana" pitchFamily="34" charset="0"/>
              </a:rPr>
              <a:t>	</a:t>
            </a:r>
            <a:r>
              <a:rPr lang="en-US" dirty="0" smtClean="0">
                <a:latin typeface="Verdana" pitchFamily="34" charset="0"/>
              </a:rPr>
              <a:t>Level A1 and A2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latin typeface="Verdana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rgbClr val="0033CC"/>
                </a:solidFill>
                <a:latin typeface="Verdana" pitchFamily="34" charset="0"/>
              </a:rPr>
              <a:t>Preperation</a:t>
            </a:r>
            <a:r>
              <a:rPr lang="en-US" dirty="0" smtClean="0">
                <a:solidFill>
                  <a:srgbClr val="0033CC"/>
                </a:solidFill>
                <a:latin typeface="Verdana" pitchFamily="34" charset="0"/>
              </a:rPr>
              <a:t> Courses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Verdana" pitchFamily="34" charset="0"/>
              </a:rPr>
              <a:t>	for Students of all Faculties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Verdana" pitchFamily="34" charset="0"/>
              </a:rPr>
              <a:t>	Level B1 to C2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 smtClean="0">
              <a:latin typeface="Verdana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rgbClr val="0033CC"/>
                </a:solidFill>
                <a:latin typeface="Verdana" pitchFamily="34" charset="0"/>
              </a:rPr>
              <a:t>Preperation</a:t>
            </a:r>
            <a:r>
              <a:rPr lang="en-US" dirty="0" smtClean="0">
                <a:solidFill>
                  <a:srgbClr val="0033CC"/>
                </a:solidFill>
                <a:latin typeface="Verdana" pitchFamily="34" charset="0"/>
              </a:rPr>
              <a:t> Courses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Verdana" pitchFamily="34" charset="0"/>
              </a:rPr>
              <a:t>	for Students of German Studies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Verdana" pitchFamily="34" charset="0"/>
              </a:rPr>
              <a:t>	Level C1 and C2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sz="1200" dirty="0" smtClean="0">
              <a:latin typeface="Verdana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courses in German for Graduate Students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courses for beginners:</a:t>
            </a:r>
          </a:p>
          <a:p>
            <a:pPr lvl="1"/>
            <a:r>
              <a:rPr lang="en-US" dirty="0" smtClean="0"/>
              <a:t>A1.1, A1.2 und A2.1</a:t>
            </a:r>
          </a:p>
          <a:p>
            <a:pPr lvl="1"/>
            <a:r>
              <a:rPr lang="en-US" dirty="0" smtClean="0"/>
              <a:t>Tuesdays and Thursdays from 18-20</a:t>
            </a:r>
          </a:p>
          <a:p>
            <a:r>
              <a:rPr lang="en-US" dirty="0" smtClean="0"/>
              <a:t>One course (C1) for graduate students who are writing their Ph.D. in German</a:t>
            </a:r>
          </a:p>
          <a:p>
            <a:pPr lvl="1"/>
            <a:r>
              <a:rPr lang="en-US" dirty="0" smtClean="0"/>
              <a:t>Monday, 10-14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456612" cy="4392613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smtClean="0">
                <a:latin typeface="Verdana" pitchFamily="34" charset="0"/>
                <a:cs typeface="Times New Roman" pitchFamily="18" charset="0"/>
              </a:rPr>
              <a:t>	</a:t>
            </a:r>
            <a:r>
              <a:rPr lang="en-US" sz="2400" smtClean="0">
                <a:latin typeface="Verdana" pitchFamily="34" charset="0"/>
                <a:cs typeface="Times New Roman" pitchFamily="18" charset="0"/>
              </a:rPr>
              <a:t>Surname, Name,  Date of Birth, Origin, Faculty, E-Mail-Address, Matriculation Number</a:t>
            </a:r>
          </a:p>
          <a:p>
            <a:pPr marL="571500" indent="-57150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400" smtClean="0">
              <a:latin typeface="Verdana" pitchFamily="34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  <a:cs typeface="Times New Roman" pitchFamily="18" charset="0"/>
              </a:rPr>
              <a:t>	Please do a placement test </a:t>
            </a:r>
            <a:r>
              <a:rPr lang="en-US" sz="2400" b="1" smtClean="0">
                <a:latin typeface="Verdana" pitchFamily="34" charset="0"/>
                <a:cs typeface="Times New Roman" pitchFamily="18" charset="0"/>
              </a:rPr>
              <a:t>before</a:t>
            </a:r>
            <a:r>
              <a:rPr lang="en-US" sz="2400" smtClean="0">
                <a:latin typeface="Verdana" pitchFamily="34" charset="0"/>
                <a:cs typeface="Times New Roman" pitchFamily="18" charset="0"/>
              </a:rPr>
              <a:t> you register:</a:t>
            </a:r>
          </a:p>
          <a:p>
            <a:pPr marL="571500" indent="-57150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FF"/>
                </a:solidFill>
                <a:latin typeface="Verdana" pitchFamily="34" charset="0"/>
              </a:rPr>
              <a:t>	</a:t>
            </a:r>
          </a:p>
          <a:p>
            <a:pPr marL="571500" indent="-57150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FF"/>
                </a:solidFill>
                <a:latin typeface="Verdana" pitchFamily="34" charset="0"/>
              </a:rPr>
              <a:t>	www.sprachenzentrum.hu-berlin.de/studium_und_lehre/einstufungstests-online</a:t>
            </a:r>
            <a:endParaRPr lang="en-US" sz="2400" smtClean="0">
              <a:solidFill>
                <a:srgbClr val="0000FF"/>
              </a:solidFill>
              <a:latin typeface="Verdana" pitchFamily="34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  <a:cs typeface="Times New Roman" pitchFamily="18" charset="0"/>
              </a:rPr>
              <a:t>	</a:t>
            </a:r>
          </a:p>
          <a:p>
            <a:pPr marL="571500" indent="-57150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  <a:cs typeface="Times New Roman" pitchFamily="18" charset="0"/>
              </a:rPr>
              <a:t>	You will be placed according to your result.</a:t>
            </a:r>
          </a:p>
          <a:p>
            <a:pPr marL="571500" indent="-57150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  <a:cs typeface="Times New Roman" pitchFamily="18" charset="0"/>
              </a:rPr>
              <a:t>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696075" cy="1527175"/>
          </a:xfrm>
        </p:spPr>
        <p:txBody>
          <a:bodyPr/>
          <a:lstStyle/>
          <a:p>
            <a:pPr eaLnBrk="1" hangingPunct="1"/>
            <a:r>
              <a:rPr lang="de-DE" sz="3600" b="1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Online-Registration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49275"/>
            <a:ext cx="6388100" cy="792163"/>
          </a:xfrm>
        </p:spPr>
        <p:txBody>
          <a:bodyPr/>
          <a:lstStyle/>
          <a:p>
            <a:pPr eaLnBrk="1" hangingPunct="1"/>
            <a:r>
              <a:rPr lang="de-DE" sz="3800" smtClean="0">
                <a:solidFill>
                  <a:schemeClr val="accent1"/>
                </a:solidFill>
              </a:rPr>
              <a:t/>
            </a:r>
            <a:br>
              <a:rPr lang="de-DE" sz="3800" smtClean="0">
                <a:solidFill>
                  <a:schemeClr val="accent1"/>
                </a:solidFill>
              </a:rPr>
            </a:br>
            <a:r>
              <a:rPr lang="de-DE" sz="3600" b="1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Counselling </a:t>
            </a:r>
            <a:br>
              <a:rPr lang="de-DE" sz="3600" b="1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400" b="1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German as a Foreign Language</a:t>
            </a:r>
            <a:r>
              <a:rPr lang="de-DE" sz="3800" smtClean="0">
                <a:solidFill>
                  <a:schemeClr val="accent1"/>
                </a:solidFill>
              </a:rPr>
              <a:t/>
            </a:r>
            <a:br>
              <a:rPr lang="de-DE" sz="3800" smtClean="0">
                <a:solidFill>
                  <a:schemeClr val="accent1"/>
                </a:solidFill>
              </a:rPr>
            </a:br>
            <a:endParaRPr lang="de-DE" sz="3800" smtClean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8066087" cy="4491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>
                <a:latin typeface="Verdana" pitchFamily="34" charset="0"/>
              </a:rPr>
              <a:t>	</a:t>
            </a:r>
            <a:r>
              <a:rPr lang="de-DE" sz="26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z="2600" b="1" dirty="0" smtClean="0">
                <a:latin typeface="Verdana" pitchFamily="34" charset="0"/>
              </a:rPr>
              <a:t>	Office </a:t>
            </a:r>
            <a:r>
              <a:rPr lang="de-DE" sz="2600" b="1" dirty="0" err="1" smtClean="0">
                <a:latin typeface="Verdana" pitchFamily="34" charset="0"/>
              </a:rPr>
              <a:t>Hours</a:t>
            </a:r>
            <a:r>
              <a:rPr lang="de-DE" sz="2600" b="1" dirty="0" smtClean="0">
                <a:latin typeface="Verdana" pitchFamily="34" charset="0"/>
              </a:rPr>
              <a:t> </a:t>
            </a:r>
            <a:r>
              <a:rPr lang="de-DE" sz="2600" b="1" dirty="0" err="1" smtClean="0">
                <a:latin typeface="Verdana" pitchFamily="34" charset="0"/>
              </a:rPr>
              <a:t>during</a:t>
            </a:r>
            <a:r>
              <a:rPr lang="de-DE" sz="2600" b="1" dirty="0" smtClean="0">
                <a:latin typeface="Verdana" pitchFamily="34" charset="0"/>
              </a:rPr>
              <a:t> Semester:</a:t>
            </a:r>
            <a:r>
              <a:rPr lang="de-DE" sz="2600" dirty="0" smtClean="0">
                <a:latin typeface="Verdana" pitchFamily="34" charset="0"/>
              </a:rPr>
              <a:t/>
            </a:r>
            <a:br>
              <a:rPr lang="de-DE" sz="2600" dirty="0" smtClean="0">
                <a:latin typeface="Verdana" pitchFamily="34" charset="0"/>
              </a:rPr>
            </a:br>
            <a:r>
              <a:rPr lang="de-DE" sz="1000" dirty="0" smtClean="0">
                <a:latin typeface="Verdana" pitchFamily="34" charset="0"/>
              </a:rPr>
              <a:t/>
            </a:r>
            <a:br>
              <a:rPr lang="de-DE" sz="1000" dirty="0" smtClean="0">
                <a:latin typeface="Verdana" pitchFamily="34" charset="0"/>
              </a:rPr>
            </a:br>
            <a:r>
              <a:rPr lang="de-DE" sz="2600" dirty="0" smtClean="0">
                <a:latin typeface="Verdana" pitchFamily="34" charset="0"/>
              </a:rPr>
              <a:t>Ms. Dr. </a:t>
            </a:r>
            <a:r>
              <a:rPr lang="de-DE" sz="2600" dirty="0" err="1" smtClean="0">
                <a:latin typeface="Verdana" pitchFamily="34" charset="0"/>
              </a:rPr>
              <a:t>Bielagk</a:t>
            </a:r>
            <a:r>
              <a:rPr lang="de-DE" sz="2600" dirty="0" smtClean="0">
                <a:latin typeface="Verdana" pitchFamily="34" charset="0"/>
              </a:rPr>
              <a:t> DOR 65, 3.42 </a:t>
            </a:r>
            <a:br>
              <a:rPr lang="de-DE" sz="2600" dirty="0" smtClean="0">
                <a:latin typeface="Verdana" pitchFamily="34" charset="0"/>
              </a:rPr>
            </a:br>
            <a:r>
              <a:rPr lang="de-DE" sz="2400" dirty="0" err="1" smtClean="0">
                <a:latin typeface="Verdana" pitchFamily="34" charset="0"/>
              </a:rPr>
              <a:t>Wed</a:t>
            </a:r>
            <a:r>
              <a:rPr lang="de-DE" sz="2400" dirty="0" smtClean="0">
                <a:latin typeface="Verdana" pitchFamily="34" charset="0"/>
              </a:rPr>
              <a:t> 12:00 – 14:00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z="2600" dirty="0" smtClean="0">
                <a:latin typeface="Verdana" pitchFamily="34" charset="0"/>
              </a:rPr>
              <a:t/>
            </a:r>
            <a:br>
              <a:rPr lang="de-DE" sz="2600" dirty="0" smtClean="0">
                <a:latin typeface="Verdana" pitchFamily="34" charset="0"/>
              </a:rPr>
            </a:br>
            <a:r>
              <a:rPr lang="de-DE" sz="1000" dirty="0" smtClean="0">
                <a:latin typeface="Verdana" pitchFamily="34" charset="0"/>
              </a:rPr>
              <a:t/>
            </a:r>
            <a:br>
              <a:rPr lang="de-DE" sz="1000" dirty="0" smtClean="0">
                <a:latin typeface="Verdana" pitchFamily="34" charset="0"/>
              </a:rPr>
            </a:br>
            <a:r>
              <a:rPr lang="de-DE" sz="2600" dirty="0" smtClean="0">
                <a:latin typeface="Verdana" pitchFamily="34" charset="0"/>
              </a:rPr>
              <a:t>Registry DOR 65, 3.41 </a:t>
            </a:r>
            <a:br>
              <a:rPr lang="de-DE" sz="2600" dirty="0" smtClean="0">
                <a:latin typeface="Verdana" pitchFamily="34" charset="0"/>
              </a:rPr>
            </a:br>
            <a:r>
              <a:rPr lang="de-DE" sz="2400" dirty="0" smtClean="0">
                <a:latin typeface="Verdana" pitchFamily="34" charset="0"/>
              </a:rPr>
              <a:t>Mo - Thu 09.30 - 12.00 am; 02.00 - 04.00 </a:t>
            </a:r>
            <a:r>
              <a:rPr lang="de-DE" sz="2400" dirty="0" err="1" smtClean="0">
                <a:latin typeface="Verdana" pitchFamily="34" charset="0"/>
              </a:rPr>
              <a:t>pm</a:t>
            </a:r>
            <a:endParaRPr lang="de-DE" sz="26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b="1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Sprachenzentrum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05000"/>
            <a:ext cx="4484687" cy="4114800"/>
          </a:xfrm>
        </p:spPr>
        <p:txBody>
          <a:bodyPr/>
          <a:lstStyle/>
          <a:p>
            <a:pPr marL="609600" indent="-609600" eaLnBrk="1" hangingPunct="1"/>
            <a:r>
              <a:rPr lang="de-DE" sz="2400" smtClean="0">
                <a:solidFill>
                  <a:schemeClr val="tx1"/>
                </a:solidFill>
                <a:latin typeface="Verdana" pitchFamily="34" charset="0"/>
              </a:rPr>
              <a:t>Where can you find us?</a:t>
            </a:r>
            <a:endParaRPr lang="de-DE" sz="3200" smtClean="0">
              <a:solidFill>
                <a:schemeClr val="tx1"/>
              </a:solidFill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de-DE" sz="2400" smtClean="0">
                <a:latin typeface="Verdana" pitchFamily="34" charset="0"/>
              </a:rPr>
              <a:t>	</a:t>
            </a:r>
            <a:endParaRPr lang="de-DE" sz="1600" smtClean="0"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de-DE" sz="2400" smtClean="0">
                <a:latin typeface="Verdana" pitchFamily="34" charset="0"/>
              </a:rPr>
              <a:t>	August-Boeckh-Haus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de-DE" sz="1100" smtClean="0"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de-DE" sz="2400" smtClean="0">
                <a:latin typeface="Verdana" pitchFamily="34" charset="0"/>
              </a:rPr>
              <a:t>	Dorotheenstraße 65 </a:t>
            </a:r>
            <a:br>
              <a:rPr lang="de-DE" sz="2400" smtClean="0">
                <a:latin typeface="Verdana" pitchFamily="34" charset="0"/>
              </a:rPr>
            </a:br>
            <a:r>
              <a:rPr lang="de-DE" sz="2000" smtClean="0">
                <a:latin typeface="Verdana" pitchFamily="34" charset="0"/>
              </a:rPr>
              <a:t>(next to Hotel Maritim)</a:t>
            </a:r>
            <a:endParaRPr lang="de-DE" sz="1600" smtClean="0"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de-DE" sz="1100" i="1" smtClean="0"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de-DE" sz="2400" smtClean="0">
                <a:latin typeface="Verdana" pitchFamily="34" charset="0"/>
              </a:rPr>
              <a:t>	3rd floor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87900" y="1916113"/>
          <a:ext cx="3573463" cy="3433762"/>
        </p:xfrm>
        <a:graphic>
          <a:graphicData uri="http://schemas.openxmlformats.org/presentationml/2006/ole">
            <p:oleObj spid="_x0000_s1026" name="Photo Editor-Foto" r:id="rId3" imgW="5646909" imgH="54259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4678363" cy="1143000"/>
          </a:xfrm>
        </p:spPr>
        <p:txBody>
          <a:bodyPr/>
          <a:lstStyle/>
          <a:p>
            <a:pPr eaLnBrk="1" hangingPunct="1"/>
            <a:r>
              <a:rPr lang="de-DE" sz="3600" b="1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Costs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77162" cy="4667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2800" dirty="0" smtClean="0">
                <a:latin typeface="Verdana" pitchFamily="34" charset="0"/>
              </a:rPr>
              <a:t>	</a:t>
            </a:r>
            <a:r>
              <a:rPr lang="en-US" sz="2400" b="1" dirty="0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10 Euro per hour per Semester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>
                <a:latin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</a:rPr>
              <a:t>for example 2 hours per week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latin typeface="Verdana" pitchFamily="34" charset="0"/>
              </a:rPr>
              <a:t>	= </a:t>
            </a:r>
            <a:r>
              <a:rPr lang="en-US" sz="2000" b="1" dirty="0" smtClean="0">
                <a:latin typeface="Verdana" pitchFamily="34" charset="0"/>
              </a:rPr>
              <a:t>20 Euro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b="1" dirty="0" smtClean="0">
                <a:latin typeface="Verdana" pitchFamily="34" charset="0"/>
              </a:rPr>
              <a:t>per Semester</a:t>
            </a:r>
            <a:endParaRPr lang="en-US" sz="2000" dirty="0" smtClean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latin typeface="Verdana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latin typeface="Verdana" pitchFamily="34" charset="0"/>
              </a:rPr>
              <a:t>	</a:t>
            </a:r>
            <a:endParaRPr lang="de-DE" sz="28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696075" cy="1527175"/>
          </a:xfrm>
        </p:spPr>
        <p:txBody>
          <a:bodyPr/>
          <a:lstStyle/>
          <a:p>
            <a:pPr eaLnBrk="1" hangingPunct="1"/>
            <a:r>
              <a:rPr lang="de-DE" sz="3600" b="1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ECTS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32700" cy="4392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latin typeface="Verdana" pitchFamily="34" charset="0"/>
              </a:rPr>
              <a:t>You will receive ECTS-Points for Language Courses (max. 8)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0033CC"/>
                </a:solidFill>
                <a:latin typeface="Verdana" pitchFamily="34" charset="0"/>
              </a:rPr>
              <a:t>	</a:t>
            </a:r>
            <a:r>
              <a:rPr lang="en-US" sz="2600" dirty="0" smtClean="0">
                <a:latin typeface="Verdana" pitchFamily="34" charset="0"/>
              </a:rPr>
              <a:t/>
            </a:r>
            <a:br>
              <a:rPr lang="en-US" sz="2600" dirty="0" smtClean="0">
                <a:latin typeface="Verdana" pitchFamily="34" charset="0"/>
              </a:rPr>
            </a:br>
            <a:r>
              <a:rPr lang="en-US" sz="2600" dirty="0" smtClean="0">
                <a:latin typeface="Verdana" pitchFamily="34" charset="0"/>
              </a:rPr>
              <a:t>4 hrs = 5 points</a:t>
            </a:r>
            <a:br>
              <a:rPr lang="en-US" sz="2600" dirty="0" smtClean="0">
                <a:latin typeface="Verdana" pitchFamily="34" charset="0"/>
              </a:rPr>
            </a:br>
            <a:r>
              <a:rPr lang="en-US" sz="2600" dirty="0" smtClean="0">
                <a:latin typeface="Verdana" pitchFamily="34" charset="0"/>
              </a:rPr>
              <a:t/>
            </a:r>
            <a:br>
              <a:rPr lang="en-US" sz="2600" dirty="0" smtClean="0">
                <a:latin typeface="Verdana" pitchFamily="34" charset="0"/>
              </a:rPr>
            </a:br>
            <a:r>
              <a:rPr lang="en-US" sz="2600" dirty="0" smtClean="0">
                <a:latin typeface="Verdana" pitchFamily="34" charset="0"/>
              </a:rPr>
              <a:t>2 hrs = 3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text1"/>
          <p:cNvSpPr>
            <a:spLocks noGrp="1" noChangeArrowheads="1"/>
          </p:cNvSpPr>
          <p:nvPr>
            <p:ph type="body" idx="4294967295"/>
          </p:nvPr>
        </p:nvSpPr>
        <p:spPr>
          <a:xfrm>
            <a:off x="2051720" y="764705"/>
            <a:ext cx="6480720" cy="3168352"/>
          </a:xfrm>
        </p:spPr>
        <p:txBody>
          <a:bodyPr/>
          <a:lstStyle/>
          <a:p>
            <a:pPr marL="447675" indent="-447675">
              <a:spcAft>
                <a:spcPts val="1625"/>
              </a:spcAft>
              <a:buSzPct val="70000"/>
              <a:buFont typeface="Wingdings" pitchFamily="2" charset="2"/>
              <a:buNone/>
            </a:pPr>
            <a:r>
              <a:rPr lang="en-US" dirty="0" smtClean="0"/>
              <a:t>Service</a:t>
            </a:r>
          </a:p>
          <a:p>
            <a:pPr marL="447675" indent="-447675">
              <a:spcAft>
                <a:spcPts val="1625"/>
              </a:spcAft>
              <a:buClr>
                <a:srgbClr val="003399"/>
              </a:buClr>
              <a:buSzPct val="70000"/>
              <a:buFont typeface="Wingdings" pitchFamily="2" charset="2"/>
              <a:buChar char="§"/>
            </a:pPr>
            <a:r>
              <a:rPr lang="en-US" sz="1800" b="0" dirty="0" err="1" smtClean="0"/>
              <a:t>Mediothek</a:t>
            </a:r>
            <a:r>
              <a:rPr lang="en-US" sz="1800" b="0" dirty="0" smtClean="0"/>
              <a:t> </a:t>
            </a:r>
            <a:r>
              <a:rPr lang="de-DE" sz="1800" b="0" dirty="0" smtClean="0"/>
              <a:t>(</a:t>
            </a:r>
            <a:r>
              <a:rPr lang="de-DE" sz="1800" b="0" dirty="0" smtClean="0">
                <a:solidFill>
                  <a:srgbClr val="0000CC"/>
                </a:solidFill>
              </a:rPr>
              <a:t>152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languages</a:t>
            </a:r>
            <a:r>
              <a:rPr lang="de-DE" sz="1800" b="0" dirty="0" smtClean="0"/>
              <a:t>, ca. </a:t>
            </a:r>
            <a:r>
              <a:rPr lang="de-DE" sz="1800" b="0" dirty="0" smtClean="0">
                <a:solidFill>
                  <a:srgbClr val="0000CC"/>
                </a:solidFill>
              </a:rPr>
              <a:t>33.000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films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and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videos,etc</a:t>
            </a:r>
            <a:r>
              <a:rPr lang="de-DE" sz="1800" b="0" dirty="0" smtClean="0"/>
              <a:t>.)</a:t>
            </a:r>
            <a:endParaRPr lang="en-US" b="0" dirty="0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55650" y="6308725"/>
            <a:ext cx="784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200">
                <a:latin typeface="Verdana" pitchFamily="34" charset="0"/>
              </a:rPr>
              <a:t>Dr. Elke Rößler - </a:t>
            </a:r>
            <a:r>
              <a:rPr lang="de-DE" sz="1200" b="1">
                <a:latin typeface="Verdana" pitchFamily="34" charset="0"/>
              </a:rPr>
              <a:t>ZE Sprachenzentrum</a:t>
            </a:r>
            <a:endParaRPr lang="de-DE" sz="1200">
              <a:latin typeface="Verdana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284"/>
            <a:ext cx="9144000" cy="319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b="1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Further Information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520112" cy="4341813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sz="1200" smtClean="0"/>
          </a:p>
          <a:p>
            <a:pPr algn="ctr" eaLnBrk="1" hangingPunct="1">
              <a:buFont typeface="Wingdings" pitchFamily="2" charset="2"/>
              <a:buNone/>
            </a:pPr>
            <a:r>
              <a:rPr lang="de-DE" sz="2800" smtClean="0">
                <a:latin typeface="Verdana" pitchFamily="34" charset="0"/>
              </a:rPr>
              <a:t> </a:t>
            </a:r>
            <a:endParaRPr lang="de-DE" sz="2600" smtClean="0">
              <a:latin typeface="Verdan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de-DE" sz="2800" smtClean="0">
                <a:solidFill>
                  <a:srgbClr val="0033CC"/>
                </a:solidFill>
                <a:latin typeface="Verdana" pitchFamily="34" charset="0"/>
              </a:rPr>
              <a:t>http://www.sprachenzentrum.hu-berlin.de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sz="900" smtClean="0">
              <a:solidFill>
                <a:srgbClr val="0033CC"/>
              </a:solidFill>
              <a:latin typeface="Verdan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de-DE" sz="1200" smtClean="0">
              <a:solidFill>
                <a:srgbClr val="0033CC"/>
              </a:solidFill>
              <a:latin typeface="Verdan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de-DE" sz="2800" smtClean="0">
                <a:solidFill>
                  <a:schemeClr val="tx1"/>
                </a:solidFill>
                <a:latin typeface="Verdana" pitchFamily="34" charset="0"/>
              </a:rPr>
              <a:t>Classes start 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sz="2800" b="1" smtClean="0">
                <a:solidFill>
                  <a:srgbClr val="0033CC"/>
                </a:solidFill>
                <a:latin typeface="Verdana" pitchFamily="34" charset="0"/>
              </a:rPr>
              <a:t>October 21, 2013</a:t>
            </a:r>
            <a:r>
              <a:rPr lang="de-DE" sz="2800" smtClean="0">
                <a:solidFill>
                  <a:srgbClr val="0033CC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sz="280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sz="2800" smtClean="0">
                <a:solidFill>
                  <a:schemeClr val="tx1"/>
                </a:solidFill>
                <a:latin typeface="Verdana" pitchFamily="34" charset="0"/>
              </a:rPr>
              <a:t>Last day: </a:t>
            </a:r>
            <a:r>
              <a:rPr lang="de-DE" sz="2800" smtClean="0">
                <a:solidFill>
                  <a:srgbClr val="0033CC"/>
                </a:solidFill>
                <a:latin typeface="Verdana" pitchFamily="34" charset="0"/>
              </a:rPr>
              <a:t>14.02.2014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de-DE" smtClean="0"/>
              <a:t> </a:t>
            </a:r>
          </a:p>
        </p:txBody>
      </p:sp>
      <p:pic>
        <p:nvPicPr>
          <p:cNvPr id="15365" name="Picture 5" descr="husiegel_bw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628775"/>
            <a:ext cx="381635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 txBox="1">
            <a:spLocks noGrp="1" noChangeArrowheads="1"/>
          </p:cNvSpPr>
          <p:nvPr/>
        </p:nvSpPr>
        <p:spPr bwMode="auto">
          <a:xfrm>
            <a:off x="6804025" y="6165850"/>
            <a:ext cx="19177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700">
              <a:latin typeface="Verdana" pitchFamily="34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3645023"/>
            <a:ext cx="7993062" cy="244780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sz="16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sz="16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sz="1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sz="1800" dirty="0" smtClean="0"/>
          </a:p>
          <a:p>
            <a:pPr marL="0" indent="0" eaLnBrk="1" hangingPunct="1">
              <a:lnSpc>
                <a:spcPct val="90000"/>
              </a:lnSpc>
              <a:buClr>
                <a:schemeClr val="bg1"/>
              </a:buClr>
              <a:buFont typeface="Times New Roman" pitchFamily="18" charset="0"/>
              <a:buNone/>
              <a:defRPr/>
            </a:pPr>
            <a:endParaRPr lang="de-DE" sz="1800" dirty="0" smtClean="0"/>
          </a:p>
          <a:p>
            <a:pPr marL="0" indent="0" eaLnBrk="1" hangingPunct="1">
              <a:lnSpc>
                <a:spcPct val="90000"/>
              </a:lnSpc>
              <a:buClr>
                <a:schemeClr val="bg1"/>
              </a:buClr>
              <a:buFont typeface="Times New Roman" pitchFamily="18" charset="0"/>
              <a:buNone/>
              <a:defRPr/>
            </a:pPr>
            <a:r>
              <a:rPr lang="de-DE" sz="1800" dirty="0" smtClean="0"/>
              <a:t>www.sprachenzentrum.hu-berlin.de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140200" y="1484313"/>
            <a:ext cx="28082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800" b="1"/>
              <a:t>  </a:t>
            </a:r>
            <a:endParaRPr lang="de-DE" sz="2800" b="1">
              <a:latin typeface="Verdana" pitchFamily="34" charset="0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643438" y="4149725"/>
            <a:ext cx="3673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/>
          </a:p>
        </p:txBody>
      </p:sp>
      <p:pic>
        <p:nvPicPr>
          <p:cNvPr id="6150" name="Picture 8" descr="C:\Users\roesslee\Dropbox\Buch_ Jubiläum\neue Bilder Ibold\100_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349500"/>
            <a:ext cx="419576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7010400" cy="1231900"/>
          </a:xfrm>
        </p:spPr>
        <p:txBody>
          <a:bodyPr/>
          <a:lstStyle/>
          <a:p>
            <a:pPr algn="ctr" eaLnBrk="1" hangingPunct="1"/>
            <a:r>
              <a:rPr lang="de-DE" sz="3600" b="1" dirty="0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Language </a:t>
            </a:r>
            <a:r>
              <a:rPr lang="de-DE" sz="3600" b="1" dirty="0" err="1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Courses</a:t>
            </a:r>
            <a:endParaRPr lang="de-DE" sz="3600" b="1" dirty="0" smtClean="0">
              <a:solidFill>
                <a:srgbClr val="0033CC"/>
              </a:solidFill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248947" name="Group 115"/>
          <p:cNvGraphicFramePr>
            <a:graphicFrameLocks noGrp="1"/>
          </p:cNvGraphicFramePr>
          <p:nvPr>
            <p:ph sz="half" idx="1"/>
          </p:nvPr>
        </p:nvGraphicFramePr>
        <p:xfrm>
          <a:off x="1403350" y="1916113"/>
          <a:ext cx="7056438" cy="3916364"/>
        </p:xfrm>
        <a:graphic>
          <a:graphicData uri="http://schemas.openxmlformats.org/drawingml/2006/table">
            <a:tbl>
              <a:tblPr/>
              <a:tblGrid>
                <a:gridCol w="2201863"/>
                <a:gridCol w="2647950"/>
                <a:gridCol w="220662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English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French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Russian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Italian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Spanish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Czech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Hungarian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Polish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Arabic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Latin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Turkish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Chinese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280645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ENGLISH for GRADUATE STUDENTS and RESEARCHERS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Winter Semester 2013/2014</a:t>
            </a:r>
            <a:b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dirty="0" smtClean="0"/>
              <a:t>Courses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0" y="3212976"/>
            <a:ext cx="7010400" cy="3384376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91 024	English for Science Graduate Students and Researchers: Writing and Presenting Your Research 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GB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91 025	English for Graduate Students: Strategies for Presenting and Writing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404664"/>
            <a:ext cx="7418784" cy="5976664"/>
          </a:xfrm>
        </p:spPr>
        <p:txBody>
          <a:bodyPr/>
          <a:lstStyle/>
          <a:p>
            <a:pPr>
              <a:buNone/>
            </a:pPr>
            <a:r>
              <a:rPr lang="en-GB" sz="2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91 026	English for Graduate Students: Writing for Research</a:t>
            </a:r>
          </a:p>
          <a:p>
            <a:pPr>
              <a:buNone/>
            </a:pPr>
            <a:r>
              <a:rPr lang="en-GB" sz="2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91 027	English for Graduate Students: Presenting Research in Your Discipline </a:t>
            </a:r>
            <a:endParaRPr lang="en-US" sz="28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GB" sz="2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91 028	English for Graduate Students: Teaching in English</a:t>
            </a:r>
            <a:r>
              <a:rPr lang="en-GB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endParaRPr lang="en-US" sz="28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GB" sz="2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91 029	English for Graduate Students: Abstract Writing and Conference Presentation Skills (21.10.-13.12.13) </a:t>
            </a:r>
          </a:p>
          <a:p>
            <a:pPr>
              <a:buNone/>
            </a:pPr>
            <a:r>
              <a:rPr lang="en-GB" sz="2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91 070	English for Academic Purposes: Writing Essays and Critical Reviews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548680"/>
            <a:ext cx="7668344" cy="6048672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Online booking via </a:t>
            </a:r>
            <a:r>
              <a:rPr lang="en-GB" b="1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www.sprachenzentrum.hu-berlin.de</a:t>
            </a:r>
            <a:r>
              <a:rPr lang="en-GB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&gt; </a:t>
            </a:r>
            <a:r>
              <a:rPr lang="de-DE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Kursangebot &gt; Englisch</a:t>
            </a:r>
          </a:p>
          <a:p>
            <a:pPr>
              <a:buNone/>
            </a:pPr>
            <a:endParaRPr lang="de-DE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 smtClean="0">
                <a:hlinkClick r:id="rId3"/>
              </a:rPr>
              <a:t>http://www.sprachenzentrum.hu-berlin.de/studium_und_lehre/kursangebot</a:t>
            </a:r>
            <a:endParaRPr lang="de-DE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http://www.sprachenzentrum.hu-berlin.de/selbstlernzentrum-en/wissenschaftliches-schreiben-am-sprachenzentrum/kompetenzzentrum-schreiben?set_language=en&amp;cl=en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224464" cy="469235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Writing the Introduction to Research Papers in the Natural Sciences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Monday, 4 November 2013 16-19, 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RUD 26, 1.308 (</a:t>
            </a:r>
            <a:r>
              <a:rPr lang="en-GB" sz="20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Adlershof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Campus)</a:t>
            </a:r>
            <a:endParaRPr lang="en-US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Writing the Introduction in the Social Sciences and Humanities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Tuesday, 12 November 2013 16 - 19, DOR 65, 2.45</a:t>
            </a:r>
            <a:endParaRPr lang="en-US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What is Good Academic Writing in your Field?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Tuesday, 3 December 2013, 16 – 19, DOR 65, 2.45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0" y="260648"/>
            <a:ext cx="7010400" cy="575915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Writing up your Results and Methods in your Research Paper and Dissertation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Monday, 9 December 2013, 16 – 19, 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RUD 26, 1.308 (</a:t>
            </a:r>
            <a:r>
              <a:rPr lang="en-GB" sz="20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Adlershof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Campus)</a:t>
            </a:r>
            <a:endParaRPr lang="en-US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Publishing your Research Article:  The Publishing Process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Monday, 16 December 2013, 16 – 19, 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RUD 26, 1.308 (</a:t>
            </a:r>
            <a:r>
              <a:rPr lang="en-GB" sz="20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Adlershof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Campus)</a:t>
            </a:r>
            <a:endParaRPr lang="en-US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First Impressions and Introductions in Academic Presentations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Monday, 20 January2013, 16 – 19, 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RUD 26, 1.308 (</a:t>
            </a:r>
            <a:r>
              <a:rPr lang="en-GB" sz="20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Adlershof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Campus)</a:t>
            </a:r>
            <a:endParaRPr lang="en-US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10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666699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B8CA"/>
      </a:accent5>
      <a:accent6>
        <a:srgbClr val="8A8AE7"/>
      </a:accent6>
      <a:hlink>
        <a:srgbClr val="3366FF"/>
      </a:hlink>
      <a:folHlink>
        <a:srgbClr val="808080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0</TotalTime>
  <Pages>13</Pages>
  <Words>474</Words>
  <Application>Microsoft Office PowerPoint</Application>
  <PresentationFormat>Bildschirmpräsentation (4:3)</PresentationFormat>
  <Paragraphs>134</Paragraphs>
  <Slides>24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Echo</vt:lpstr>
      <vt:lpstr>Photo Editor-Foto</vt:lpstr>
      <vt:lpstr> </vt:lpstr>
      <vt:lpstr>Sprachenzentrum</vt:lpstr>
      <vt:lpstr>Folie 3</vt:lpstr>
      <vt:lpstr>Language Courses</vt:lpstr>
      <vt:lpstr>ENGLISH for GRADUATE STUDENTS and RESEARCHERS Winter Semester 2013/2014 Courses</vt:lpstr>
      <vt:lpstr>Folie 6</vt:lpstr>
      <vt:lpstr>Folie 7</vt:lpstr>
      <vt:lpstr>Workshops</vt:lpstr>
      <vt:lpstr>Folie 9</vt:lpstr>
      <vt:lpstr>Folie 10</vt:lpstr>
      <vt:lpstr>Folie 11</vt:lpstr>
      <vt:lpstr>Writers‘ Groups</vt:lpstr>
      <vt:lpstr>English Online Writing Lab</vt:lpstr>
      <vt:lpstr>http://moodle.hu-berlin.de/course/view.php?id=35645</vt:lpstr>
      <vt:lpstr>Open to suggestions</vt:lpstr>
      <vt:lpstr>German as a Foreign Language</vt:lpstr>
      <vt:lpstr>Special courses in German for Graduate Students</vt:lpstr>
      <vt:lpstr>Online-Registration</vt:lpstr>
      <vt:lpstr> Counselling  German as a Foreign Language </vt:lpstr>
      <vt:lpstr>Costs</vt:lpstr>
      <vt:lpstr>ECTS</vt:lpstr>
      <vt:lpstr>Folie 22</vt:lpstr>
      <vt:lpstr>Further Information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spa</dc:creator>
  <cp:lastModifiedBy>Charlotte-Grace</cp:lastModifiedBy>
  <cp:revision>375</cp:revision>
  <cp:lastPrinted>2002-10-09T16:12:39Z</cp:lastPrinted>
  <dcterms:created xsi:type="dcterms:W3CDTF">1998-04-08T12:23:26Z</dcterms:created>
  <dcterms:modified xsi:type="dcterms:W3CDTF">2013-10-25T09:56:31Z</dcterms:modified>
</cp:coreProperties>
</file>